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4"/>
  </p:sldMasterIdLst>
  <p:sldIdLst>
    <p:sldId id="256" r:id="rId5"/>
    <p:sldId id="257" r:id="rId6"/>
    <p:sldId id="258" r:id="rId7"/>
    <p:sldId id="259" r:id="rId8"/>
    <p:sldId id="260" r:id="rId9"/>
    <p:sldId id="261" r:id="rId10"/>
    <p:sldId id="262" r:id="rId11"/>
    <p:sldId id="263" r:id="rId12"/>
    <p:sldId id="266" r:id="rId13"/>
    <p:sldId id="268" r:id="rId14"/>
    <p:sldId id="270" r:id="rId15"/>
    <p:sldId id="272" r:id="rId16"/>
    <p:sldId id="274" r:id="rId17"/>
    <p:sldId id="276" r:id="rId18"/>
    <p:sldId id="278" r:id="rId19"/>
    <p:sldId id="27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iddels stil 3 – uthevin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ys stil 2 – uthev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112" d="100"/>
          <a:sy n="112" d="100"/>
        </p:scale>
        <p:origin x="5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ve Vang" userId="c80a8945-fdf0-4f3e-9ee5-d6cb6bfab18d" providerId="ADAL" clId="{BF6766A2-2B41-40F4-AA47-8E2305A54854}"/>
    <pc:docChg chg="modSld">
      <pc:chgData name="Tove Vang" userId="c80a8945-fdf0-4f3e-9ee5-d6cb6bfab18d" providerId="ADAL" clId="{BF6766A2-2B41-40F4-AA47-8E2305A54854}" dt="2024-09-26T05:48:55.345" v="54" actId="20577"/>
      <pc:docMkLst>
        <pc:docMk/>
      </pc:docMkLst>
      <pc:sldChg chg="modSp mod">
        <pc:chgData name="Tove Vang" userId="c80a8945-fdf0-4f3e-9ee5-d6cb6bfab18d" providerId="ADAL" clId="{BF6766A2-2B41-40F4-AA47-8E2305A54854}" dt="2024-09-26T05:46:02.690" v="7" actId="20577"/>
        <pc:sldMkLst>
          <pc:docMk/>
          <pc:sldMk cId="2678861287" sldId="256"/>
        </pc:sldMkLst>
        <pc:spChg chg="mod">
          <ac:chgData name="Tove Vang" userId="c80a8945-fdf0-4f3e-9ee5-d6cb6bfab18d" providerId="ADAL" clId="{BF6766A2-2B41-40F4-AA47-8E2305A54854}" dt="2024-09-26T05:46:02.690" v="7" actId="20577"/>
          <ac:spMkLst>
            <pc:docMk/>
            <pc:sldMk cId="2678861287" sldId="256"/>
            <ac:spMk id="5" creationId="{6F18353D-36C6-408B-974C-9BC455DAD9BF}"/>
          </ac:spMkLst>
        </pc:spChg>
      </pc:sldChg>
      <pc:sldChg chg="modSp mod">
        <pc:chgData name="Tove Vang" userId="c80a8945-fdf0-4f3e-9ee5-d6cb6bfab18d" providerId="ADAL" clId="{BF6766A2-2B41-40F4-AA47-8E2305A54854}" dt="2024-09-26T05:48:55.345" v="54" actId="20577"/>
        <pc:sldMkLst>
          <pc:docMk/>
          <pc:sldMk cId="1501948031" sldId="258"/>
        </pc:sldMkLst>
        <pc:spChg chg="mod">
          <ac:chgData name="Tove Vang" userId="c80a8945-fdf0-4f3e-9ee5-d6cb6bfab18d" providerId="ADAL" clId="{BF6766A2-2B41-40F4-AA47-8E2305A54854}" dt="2024-09-26T05:48:55.345" v="54" actId="20577"/>
          <ac:spMkLst>
            <pc:docMk/>
            <pc:sldMk cId="1501948031" sldId="258"/>
            <ac:spMk id="4" creationId="{6DBCD2DE-B3F9-63B0-5CDE-BE7A2805A17B}"/>
          </ac:spMkLst>
        </pc:spChg>
      </pc:sldChg>
      <pc:sldChg chg="modSp mod">
        <pc:chgData name="Tove Vang" userId="c80a8945-fdf0-4f3e-9ee5-d6cb6bfab18d" providerId="ADAL" clId="{BF6766A2-2B41-40F4-AA47-8E2305A54854}" dt="2024-09-26T05:46:32.314" v="9" actId="20577"/>
        <pc:sldMkLst>
          <pc:docMk/>
          <pc:sldMk cId="2318111003" sldId="263"/>
        </pc:sldMkLst>
        <pc:spChg chg="mod">
          <ac:chgData name="Tove Vang" userId="c80a8945-fdf0-4f3e-9ee5-d6cb6bfab18d" providerId="ADAL" clId="{BF6766A2-2B41-40F4-AA47-8E2305A54854}" dt="2024-09-26T05:46:32.314" v="9" actId="20577"/>
          <ac:spMkLst>
            <pc:docMk/>
            <pc:sldMk cId="2318111003" sldId="263"/>
            <ac:spMk id="6" creationId="{7BF6A995-98AE-82A6-0046-527519F7F1E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9D4A1-5981-4B36-B52D-64B7352E595E}" type="doc">
      <dgm:prSet loTypeId="urn:microsoft.com/office/officeart/2005/8/layout/cycle4" loCatId="cycle" qsTypeId="urn:microsoft.com/office/officeart/2005/8/quickstyle/simple3" qsCatId="simple" csTypeId="urn:microsoft.com/office/officeart/2005/8/colors/accent1_2" csCatId="accent1" phldr="1"/>
      <dgm:spPr/>
      <dgm:t>
        <a:bodyPr/>
        <a:lstStyle/>
        <a:p>
          <a:endParaRPr lang="nb-NO"/>
        </a:p>
      </dgm:t>
    </dgm:pt>
    <dgm:pt modelId="{804F98EC-00CC-42FD-B686-AF00FE02B4D8}">
      <dgm:prSet phldrT="[Tekst]" custT="1"/>
      <dgm:spPr/>
      <dgm:t>
        <a:bodyPr/>
        <a:lstStyle/>
        <a:p>
          <a:r>
            <a:rPr lang="nb-NO" sz="1200" dirty="0"/>
            <a:t>2 planleggings dager før oppstart av nytt år</a:t>
          </a:r>
        </a:p>
        <a:p>
          <a:r>
            <a:rPr lang="nb-NO" sz="1200" dirty="0"/>
            <a:t>Tilvenning/ bli kjent på ny avdeling</a:t>
          </a:r>
        </a:p>
        <a:p>
          <a:r>
            <a:rPr lang="nb-NO" sz="1200" dirty="0"/>
            <a:t>Foreldremøte/samtaler</a:t>
          </a:r>
        </a:p>
        <a:p>
          <a:r>
            <a:rPr lang="nb-NO" sz="1200" dirty="0"/>
            <a:t>Samarbeidsutvalg møte </a:t>
          </a:r>
        </a:p>
        <a:p>
          <a:r>
            <a:rPr lang="nb-NO" sz="1200" dirty="0"/>
            <a:t>Planleggingsdag </a:t>
          </a:r>
          <a:r>
            <a:rPr lang="nb-NO" sz="1200" dirty="0" err="1"/>
            <a:t>okt</a:t>
          </a:r>
          <a:r>
            <a:rPr lang="nb-NO" sz="1200" dirty="0"/>
            <a:t>/nov</a:t>
          </a:r>
        </a:p>
        <a:p>
          <a:endParaRPr lang="nb-NO" sz="1200" dirty="0"/>
        </a:p>
        <a:p>
          <a:endParaRPr lang="nb-NO" sz="1200" dirty="0"/>
        </a:p>
        <a:p>
          <a:endParaRPr lang="nb-NO" sz="1200" dirty="0"/>
        </a:p>
      </dgm:t>
    </dgm:pt>
    <dgm:pt modelId="{08A1F82E-62E4-4A33-89CE-C8D80952AEB8}" type="parTrans" cxnId="{B0C61D4C-5122-41BF-9DE5-600204D81BB9}">
      <dgm:prSet/>
      <dgm:spPr/>
      <dgm:t>
        <a:bodyPr/>
        <a:lstStyle/>
        <a:p>
          <a:endParaRPr lang="nb-NO"/>
        </a:p>
      </dgm:t>
    </dgm:pt>
    <dgm:pt modelId="{41EF01E3-FDCC-48AE-8F55-71AD84C84D50}" type="sibTrans" cxnId="{B0C61D4C-5122-41BF-9DE5-600204D81BB9}">
      <dgm:prSet/>
      <dgm:spPr/>
      <dgm:t>
        <a:bodyPr/>
        <a:lstStyle/>
        <a:p>
          <a:endParaRPr lang="nb-NO"/>
        </a:p>
      </dgm:t>
    </dgm:pt>
    <dgm:pt modelId="{AB660611-C82D-4B89-A8B3-C9B4877025E1}">
      <dgm:prSet phldrT="[Tekst]" custT="1"/>
      <dgm:spPr/>
      <dgm:t>
        <a:bodyPr/>
        <a:lstStyle/>
        <a:p>
          <a:r>
            <a:rPr lang="nb-NO" sz="1600" dirty="0"/>
            <a:t>HØST</a:t>
          </a:r>
        </a:p>
      </dgm:t>
    </dgm:pt>
    <dgm:pt modelId="{E2E7A4FD-BEC3-4F11-B3BE-EFBBD630F413}" type="parTrans" cxnId="{22528E6E-0570-47C1-AD69-A51CDDC34A20}">
      <dgm:prSet/>
      <dgm:spPr/>
      <dgm:t>
        <a:bodyPr/>
        <a:lstStyle/>
        <a:p>
          <a:endParaRPr lang="nb-NO"/>
        </a:p>
      </dgm:t>
    </dgm:pt>
    <dgm:pt modelId="{D54FD1A3-118C-43D7-9244-8B0C6DA834CE}" type="sibTrans" cxnId="{22528E6E-0570-47C1-AD69-A51CDDC34A20}">
      <dgm:prSet/>
      <dgm:spPr/>
      <dgm:t>
        <a:bodyPr/>
        <a:lstStyle/>
        <a:p>
          <a:endParaRPr lang="nb-NO"/>
        </a:p>
      </dgm:t>
    </dgm:pt>
    <dgm:pt modelId="{53FF8A4A-1713-490D-A42E-A166B55F9FF5}">
      <dgm:prSet phldrT="[Tekst]" custT="1"/>
      <dgm:spPr/>
      <dgm:t>
        <a:bodyPr/>
        <a:lstStyle/>
        <a:p>
          <a:endParaRPr lang="nb-NO" sz="1200" dirty="0"/>
        </a:p>
        <a:p>
          <a:endParaRPr lang="nb-NO" sz="1200" dirty="0"/>
        </a:p>
        <a:p>
          <a:r>
            <a:rPr lang="nb-NO" sz="1200" dirty="0"/>
            <a:t>6-åringene – skoleforberedende aktiviteter</a:t>
          </a:r>
        </a:p>
        <a:p>
          <a:endParaRPr lang="nb-NO" sz="1200" dirty="0"/>
        </a:p>
        <a:p>
          <a:r>
            <a:rPr lang="nb-NO" sz="1200" dirty="0"/>
            <a:t>Tilvenning for overgang til ny avdeling.</a:t>
          </a:r>
        </a:p>
        <a:p>
          <a:r>
            <a:rPr lang="nb-NO" sz="1200" dirty="0"/>
            <a:t>Info-/velkomstbrev til nye barn/foreldre</a:t>
          </a:r>
        </a:p>
        <a:p>
          <a:r>
            <a:rPr lang="nb-NO" sz="1200"/>
            <a:t>15.04 </a:t>
          </a:r>
          <a:r>
            <a:rPr lang="nb-NO" sz="1200" dirty="0"/>
            <a:t>frist for melding om sommerferie.</a:t>
          </a:r>
        </a:p>
        <a:p>
          <a:r>
            <a:rPr lang="nb-NO" sz="1200" dirty="0"/>
            <a:t>17. Mai </a:t>
          </a:r>
        </a:p>
      </dgm:t>
    </dgm:pt>
    <dgm:pt modelId="{46BE562F-0593-4693-94EA-5595280B0D44}" type="parTrans" cxnId="{08574D2D-5FDC-4DAC-86CA-824251A5E7B5}">
      <dgm:prSet/>
      <dgm:spPr/>
      <dgm:t>
        <a:bodyPr/>
        <a:lstStyle/>
        <a:p>
          <a:endParaRPr lang="nb-NO"/>
        </a:p>
      </dgm:t>
    </dgm:pt>
    <dgm:pt modelId="{3F032852-C1CD-4741-A701-6968C5571F09}" type="sibTrans" cxnId="{08574D2D-5FDC-4DAC-86CA-824251A5E7B5}">
      <dgm:prSet/>
      <dgm:spPr/>
      <dgm:t>
        <a:bodyPr/>
        <a:lstStyle/>
        <a:p>
          <a:endParaRPr lang="nb-NO"/>
        </a:p>
      </dgm:t>
    </dgm:pt>
    <dgm:pt modelId="{5D913DEC-1DF5-4B88-AFAF-18250DAC2186}">
      <dgm:prSet phldrT="[Tekst]" custT="1"/>
      <dgm:spPr/>
      <dgm:t>
        <a:bodyPr/>
        <a:lstStyle/>
        <a:p>
          <a:pPr>
            <a:buFont typeface="Arial" panose="020B0604020202020204" pitchFamily="34" charset="0"/>
            <a:buChar char="•"/>
          </a:pPr>
          <a:r>
            <a:rPr lang="nb-NO" sz="1600" dirty="0"/>
            <a:t>    VÅR</a:t>
          </a:r>
        </a:p>
      </dgm:t>
    </dgm:pt>
    <dgm:pt modelId="{6425B7B7-83D7-4B06-9937-DF79CBF3A49A}" type="parTrans" cxnId="{9EE46328-CF69-4D4C-8EBC-6B47BAAB1E94}">
      <dgm:prSet/>
      <dgm:spPr/>
      <dgm:t>
        <a:bodyPr/>
        <a:lstStyle/>
        <a:p>
          <a:endParaRPr lang="nb-NO"/>
        </a:p>
      </dgm:t>
    </dgm:pt>
    <dgm:pt modelId="{E8A0E8B8-83DF-4069-9977-A019D9593954}" type="sibTrans" cxnId="{9EE46328-CF69-4D4C-8EBC-6B47BAAB1E94}">
      <dgm:prSet/>
      <dgm:spPr/>
      <dgm:t>
        <a:bodyPr/>
        <a:lstStyle/>
        <a:p>
          <a:endParaRPr lang="nb-NO"/>
        </a:p>
      </dgm:t>
    </dgm:pt>
    <dgm:pt modelId="{85D96742-379C-428C-8098-5705E775E9D4}">
      <dgm:prSet phldrT="[Tekst]" custT="1"/>
      <dgm:spPr/>
      <dgm:t>
        <a:bodyPr/>
        <a:lstStyle/>
        <a:p>
          <a:r>
            <a:rPr lang="nb-NO" sz="1200" dirty="0"/>
            <a:t>Sommer turnus – sammenslåing av avdelinger</a:t>
          </a:r>
        </a:p>
        <a:p>
          <a:endParaRPr lang="nb-NO" sz="1200" dirty="0"/>
        </a:p>
        <a:p>
          <a:r>
            <a:rPr lang="nb-NO" sz="1200" dirty="0"/>
            <a:t>Avslutning for skolestarterne </a:t>
          </a:r>
        </a:p>
        <a:p>
          <a:endParaRPr lang="nb-NO" sz="1200" dirty="0"/>
        </a:p>
        <a:p>
          <a:r>
            <a:rPr lang="nb-NO" sz="1200" dirty="0"/>
            <a:t> </a:t>
          </a:r>
        </a:p>
      </dgm:t>
    </dgm:pt>
    <dgm:pt modelId="{1333C446-7220-4CFC-96CE-C58B6D1108A6}" type="parTrans" cxnId="{DD569068-D7E2-40A3-906E-BD28BB8646D1}">
      <dgm:prSet/>
      <dgm:spPr/>
      <dgm:t>
        <a:bodyPr/>
        <a:lstStyle/>
        <a:p>
          <a:endParaRPr lang="nb-NO"/>
        </a:p>
      </dgm:t>
    </dgm:pt>
    <dgm:pt modelId="{642BE9E4-82B5-4C01-8232-37F5A8172E6E}" type="sibTrans" cxnId="{DD569068-D7E2-40A3-906E-BD28BB8646D1}">
      <dgm:prSet/>
      <dgm:spPr/>
      <dgm:t>
        <a:bodyPr/>
        <a:lstStyle/>
        <a:p>
          <a:endParaRPr lang="nb-NO"/>
        </a:p>
      </dgm:t>
    </dgm:pt>
    <dgm:pt modelId="{1C6DD002-4295-47B3-8E90-19CA0E9747B0}">
      <dgm:prSet phldrT="[Tekst]" custT="1"/>
      <dgm:spPr/>
      <dgm:t>
        <a:bodyPr/>
        <a:lstStyle/>
        <a:p>
          <a:r>
            <a:rPr lang="nb-NO" sz="1600" dirty="0"/>
            <a:t>SOMMER</a:t>
          </a:r>
        </a:p>
      </dgm:t>
    </dgm:pt>
    <dgm:pt modelId="{4FF2C0D9-DDC0-47C4-ADC1-AEDD59E5D629}" type="parTrans" cxnId="{A2A7F27D-2772-473A-802B-5AF5986E9FF5}">
      <dgm:prSet/>
      <dgm:spPr/>
      <dgm:t>
        <a:bodyPr/>
        <a:lstStyle/>
        <a:p>
          <a:endParaRPr lang="nb-NO"/>
        </a:p>
      </dgm:t>
    </dgm:pt>
    <dgm:pt modelId="{9CE9D957-4671-4012-AA48-75D8DDBCD66D}" type="sibTrans" cxnId="{A2A7F27D-2772-473A-802B-5AF5986E9FF5}">
      <dgm:prSet/>
      <dgm:spPr/>
      <dgm:t>
        <a:bodyPr/>
        <a:lstStyle/>
        <a:p>
          <a:endParaRPr lang="nb-NO"/>
        </a:p>
      </dgm:t>
    </dgm:pt>
    <dgm:pt modelId="{0D1C8214-5A5E-4F98-9488-CAE9AB826E11}">
      <dgm:prSet phldrT="[Tekst]" custT="1"/>
      <dgm:spPr/>
      <dgm:t>
        <a:bodyPr/>
        <a:lstStyle/>
        <a:p>
          <a:r>
            <a:rPr lang="nb-NO" sz="1200" dirty="0"/>
            <a:t>Tradisjonelle juleforberedelser</a:t>
          </a:r>
        </a:p>
        <a:p>
          <a:r>
            <a:rPr lang="nb-NO" sz="1200" dirty="0"/>
            <a:t>Juleferie </a:t>
          </a:r>
        </a:p>
        <a:p>
          <a:r>
            <a:rPr lang="nb-NO" sz="1200" dirty="0"/>
            <a:t>Skolestarterne får sine faddere utdelt.</a:t>
          </a:r>
        </a:p>
        <a:p>
          <a:r>
            <a:rPr lang="nb-NO" sz="1200" dirty="0"/>
            <a:t>Samefolkets dag. 06.02</a:t>
          </a:r>
        </a:p>
        <a:p>
          <a:r>
            <a:rPr lang="nb-NO" sz="1200" dirty="0"/>
            <a:t>Foreldremøte/samtaler</a:t>
          </a:r>
        </a:p>
        <a:p>
          <a:r>
            <a:rPr lang="nb-NO" sz="1200" dirty="0"/>
            <a:t>Påsketradisjoner</a:t>
          </a:r>
        </a:p>
        <a:p>
          <a:r>
            <a:rPr lang="nb-NO" sz="1200" dirty="0"/>
            <a:t>Påskeferie </a:t>
          </a:r>
        </a:p>
        <a:p>
          <a:endParaRPr lang="nb-NO" sz="1200" dirty="0"/>
        </a:p>
        <a:p>
          <a:endParaRPr lang="nb-NO" sz="1200" dirty="0"/>
        </a:p>
      </dgm:t>
    </dgm:pt>
    <dgm:pt modelId="{3D548E0D-7A84-4C28-8933-1B076184EF76}" type="sibTrans" cxnId="{4CA96F51-6A10-403D-870C-7FB726CA6F22}">
      <dgm:prSet/>
      <dgm:spPr/>
      <dgm:t>
        <a:bodyPr/>
        <a:lstStyle/>
        <a:p>
          <a:endParaRPr lang="nb-NO"/>
        </a:p>
      </dgm:t>
    </dgm:pt>
    <dgm:pt modelId="{CD1E07B9-968E-46D0-8786-80D71DFF0DF2}" type="parTrans" cxnId="{4CA96F51-6A10-403D-870C-7FB726CA6F22}">
      <dgm:prSet/>
      <dgm:spPr/>
      <dgm:t>
        <a:bodyPr/>
        <a:lstStyle/>
        <a:p>
          <a:endParaRPr lang="nb-NO"/>
        </a:p>
      </dgm:t>
    </dgm:pt>
    <dgm:pt modelId="{EB6C3EA5-7CF6-4D65-AF3F-AFA114733F5D}">
      <dgm:prSet phldrT="[Tekst]" custT="1"/>
      <dgm:spPr/>
      <dgm:t>
        <a:bodyPr/>
        <a:lstStyle/>
        <a:p>
          <a:r>
            <a:rPr lang="nb-NO" sz="1600" dirty="0"/>
            <a:t>VINTER</a:t>
          </a:r>
        </a:p>
      </dgm:t>
    </dgm:pt>
    <dgm:pt modelId="{8E24CA9A-C709-4F4E-A1D7-81FB9C93388C}" type="sibTrans" cxnId="{6279694C-2FAA-4EB3-A6AA-292B47B8EF2F}">
      <dgm:prSet/>
      <dgm:spPr/>
      <dgm:t>
        <a:bodyPr/>
        <a:lstStyle/>
        <a:p>
          <a:endParaRPr lang="nb-NO"/>
        </a:p>
      </dgm:t>
    </dgm:pt>
    <dgm:pt modelId="{C9F7ACAE-4CE6-4F95-A54E-5A880250BE9E}" type="parTrans" cxnId="{6279694C-2FAA-4EB3-A6AA-292B47B8EF2F}">
      <dgm:prSet/>
      <dgm:spPr/>
      <dgm:t>
        <a:bodyPr/>
        <a:lstStyle/>
        <a:p>
          <a:endParaRPr lang="nb-NO"/>
        </a:p>
      </dgm:t>
    </dgm:pt>
    <dgm:pt modelId="{162A95CB-9F6D-46A5-9BC7-1FC25C7BC0D1}" type="pres">
      <dgm:prSet presAssocID="{87E9D4A1-5981-4B36-B52D-64B7352E595E}" presName="cycleMatrixDiagram" presStyleCnt="0">
        <dgm:presLayoutVars>
          <dgm:chMax val="1"/>
          <dgm:dir/>
          <dgm:animLvl val="lvl"/>
          <dgm:resizeHandles val="exact"/>
        </dgm:presLayoutVars>
      </dgm:prSet>
      <dgm:spPr/>
    </dgm:pt>
    <dgm:pt modelId="{EFA97970-624C-4214-A106-96671798DAD7}" type="pres">
      <dgm:prSet presAssocID="{87E9D4A1-5981-4B36-B52D-64B7352E595E}" presName="children" presStyleCnt="0"/>
      <dgm:spPr/>
    </dgm:pt>
    <dgm:pt modelId="{5EFE7504-60EC-4608-997F-F4F29FCE137C}" type="pres">
      <dgm:prSet presAssocID="{87E9D4A1-5981-4B36-B52D-64B7352E595E}" presName="child1group" presStyleCnt="0"/>
      <dgm:spPr/>
    </dgm:pt>
    <dgm:pt modelId="{85B6E59C-04AC-4CAD-9A1E-AF04C594D812}" type="pres">
      <dgm:prSet presAssocID="{87E9D4A1-5981-4B36-B52D-64B7352E595E}" presName="child1" presStyleLbl="bgAcc1" presStyleIdx="0" presStyleCnt="4"/>
      <dgm:spPr/>
    </dgm:pt>
    <dgm:pt modelId="{BD7F50C2-22C1-411E-93D6-C9814DDAD489}" type="pres">
      <dgm:prSet presAssocID="{87E9D4A1-5981-4B36-B52D-64B7352E595E}" presName="child1Text" presStyleLbl="bgAcc1" presStyleIdx="0" presStyleCnt="4">
        <dgm:presLayoutVars>
          <dgm:bulletEnabled val="1"/>
        </dgm:presLayoutVars>
      </dgm:prSet>
      <dgm:spPr/>
    </dgm:pt>
    <dgm:pt modelId="{33040E63-BBFD-4836-ACC6-A0941EB16495}" type="pres">
      <dgm:prSet presAssocID="{87E9D4A1-5981-4B36-B52D-64B7352E595E}" presName="child2group" presStyleCnt="0"/>
      <dgm:spPr/>
    </dgm:pt>
    <dgm:pt modelId="{8BAB6ADB-B32F-41EF-8871-BF7048AE48D5}" type="pres">
      <dgm:prSet presAssocID="{87E9D4A1-5981-4B36-B52D-64B7352E595E}" presName="child2" presStyleLbl="bgAcc1" presStyleIdx="1" presStyleCnt="4"/>
      <dgm:spPr/>
    </dgm:pt>
    <dgm:pt modelId="{E522C162-5871-446F-90A7-238599C66662}" type="pres">
      <dgm:prSet presAssocID="{87E9D4A1-5981-4B36-B52D-64B7352E595E}" presName="child2Text" presStyleLbl="bgAcc1" presStyleIdx="1" presStyleCnt="4">
        <dgm:presLayoutVars>
          <dgm:bulletEnabled val="1"/>
        </dgm:presLayoutVars>
      </dgm:prSet>
      <dgm:spPr/>
    </dgm:pt>
    <dgm:pt modelId="{4A87D3F4-E6AE-48DA-878B-87813ABE3433}" type="pres">
      <dgm:prSet presAssocID="{87E9D4A1-5981-4B36-B52D-64B7352E595E}" presName="child3group" presStyleCnt="0"/>
      <dgm:spPr/>
    </dgm:pt>
    <dgm:pt modelId="{57967A05-5E0B-4CC9-B0F7-C34656ECFAFF}" type="pres">
      <dgm:prSet presAssocID="{87E9D4A1-5981-4B36-B52D-64B7352E595E}" presName="child3" presStyleLbl="bgAcc1" presStyleIdx="2" presStyleCnt="4"/>
      <dgm:spPr/>
    </dgm:pt>
    <dgm:pt modelId="{95730B5E-7EAF-438B-8787-B404CE89C168}" type="pres">
      <dgm:prSet presAssocID="{87E9D4A1-5981-4B36-B52D-64B7352E595E}" presName="child3Text" presStyleLbl="bgAcc1" presStyleIdx="2" presStyleCnt="4">
        <dgm:presLayoutVars>
          <dgm:bulletEnabled val="1"/>
        </dgm:presLayoutVars>
      </dgm:prSet>
      <dgm:spPr/>
    </dgm:pt>
    <dgm:pt modelId="{12A19568-6379-41A0-A2A8-05EE1CF6992E}" type="pres">
      <dgm:prSet presAssocID="{87E9D4A1-5981-4B36-B52D-64B7352E595E}" presName="child4group" presStyleCnt="0"/>
      <dgm:spPr/>
    </dgm:pt>
    <dgm:pt modelId="{CA47BC63-3200-4BA2-84AF-7305ACC9156F}" type="pres">
      <dgm:prSet presAssocID="{87E9D4A1-5981-4B36-B52D-64B7352E595E}" presName="child4" presStyleLbl="bgAcc1" presStyleIdx="3" presStyleCnt="4"/>
      <dgm:spPr/>
    </dgm:pt>
    <dgm:pt modelId="{27EB743C-7CAA-4AE3-BE8D-B6542CF3706F}" type="pres">
      <dgm:prSet presAssocID="{87E9D4A1-5981-4B36-B52D-64B7352E595E}" presName="child4Text" presStyleLbl="bgAcc1" presStyleIdx="3" presStyleCnt="4">
        <dgm:presLayoutVars>
          <dgm:bulletEnabled val="1"/>
        </dgm:presLayoutVars>
      </dgm:prSet>
      <dgm:spPr/>
    </dgm:pt>
    <dgm:pt modelId="{E831BA36-E3D0-489D-88D3-09E5E2696311}" type="pres">
      <dgm:prSet presAssocID="{87E9D4A1-5981-4B36-B52D-64B7352E595E}" presName="childPlaceholder" presStyleCnt="0"/>
      <dgm:spPr/>
    </dgm:pt>
    <dgm:pt modelId="{CE7D5DB3-6302-4B22-A1BD-E7D288F253A0}" type="pres">
      <dgm:prSet presAssocID="{87E9D4A1-5981-4B36-B52D-64B7352E595E}" presName="circle" presStyleCnt="0"/>
      <dgm:spPr/>
    </dgm:pt>
    <dgm:pt modelId="{E90E5313-CAC2-4986-9B05-50BBF34429C5}" type="pres">
      <dgm:prSet presAssocID="{87E9D4A1-5981-4B36-B52D-64B7352E595E}" presName="quadrant1" presStyleLbl="node1" presStyleIdx="0" presStyleCnt="4">
        <dgm:presLayoutVars>
          <dgm:chMax val="1"/>
          <dgm:bulletEnabled val="1"/>
        </dgm:presLayoutVars>
      </dgm:prSet>
      <dgm:spPr/>
    </dgm:pt>
    <dgm:pt modelId="{C066E465-9A6C-49B0-9E67-9C38DB26B2FE}" type="pres">
      <dgm:prSet presAssocID="{87E9D4A1-5981-4B36-B52D-64B7352E595E}" presName="quadrant2" presStyleLbl="node1" presStyleIdx="1" presStyleCnt="4">
        <dgm:presLayoutVars>
          <dgm:chMax val="1"/>
          <dgm:bulletEnabled val="1"/>
        </dgm:presLayoutVars>
      </dgm:prSet>
      <dgm:spPr/>
    </dgm:pt>
    <dgm:pt modelId="{575A59E9-C9FE-46B4-B5C3-038240E70932}" type="pres">
      <dgm:prSet presAssocID="{87E9D4A1-5981-4B36-B52D-64B7352E595E}" presName="quadrant3" presStyleLbl="node1" presStyleIdx="2" presStyleCnt="4">
        <dgm:presLayoutVars>
          <dgm:chMax val="1"/>
          <dgm:bulletEnabled val="1"/>
        </dgm:presLayoutVars>
      </dgm:prSet>
      <dgm:spPr/>
    </dgm:pt>
    <dgm:pt modelId="{07F42B46-1E78-48B7-B850-5F675C388A4D}" type="pres">
      <dgm:prSet presAssocID="{87E9D4A1-5981-4B36-B52D-64B7352E595E}" presName="quadrant4" presStyleLbl="node1" presStyleIdx="3" presStyleCnt="4">
        <dgm:presLayoutVars>
          <dgm:chMax val="1"/>
          <dgm:bulletEnabled val="1"/>
        </dgm:presLayoutVars>
      </dgm:prSet>
      <dgm:spPr/>
    </dgm:pt>
    <dgm:pt modelId="{616676C8-181F-4C7C-B0BD-5A0A2ACA0C47}" type="pres">
      <dgm:prSet presAssocID="{87E9D4A1-5981-4B36-B52D-64B7352E595E}" presName="quadrantPlaceholder" presStyleCnt="0"/>
      <dgm:spPr/>
    </dgm:pt>
    <dgm:pt modelId="{8B22FD13-716D-4E5E-9833-753467DA440D}" type="pres">
      <dgm:prSet presAssocID="{87E9D4A1-5981-4B36-B52D-64B7352E595E}" presName="center1" presStyleLbl="fgShp" presStyleIdx="0" presStyleCnt="2" custScaleY="74266" custLinFactX="-186420" custLinFactNeighborX="-200000" custLinFactNeighborY="77746"/>
      <dgm:spPr/>
    </dgm:pt>
    <dgm:pt modelId="{C4A77E71-73F2-4B08-B966-3E46DAB7BD6E}" type="pres">
      <dgm:prSet presAssocID="{87E9D4A1-5981-4B36-B52D-64B7352E595E}" presName="center2" presStyleLbl="fgShp" presStyleIdx="1" presStyleCnt="2" custLinFactX="-200000" custLinFactNeighborX="-211107" custLinFactNeighborY="-46457"/>
      <dgm:spPr/>
    </dgm:pt>
  </dgm:ptLst>
  <dgm:cxnLst>
    <dgm:cxn modelId="{8B1EFF27-A02E-4AF6-A33F-BA58F8ED44F6}" type="presOf" srcId="{5D913DEC-1DF5-4B88-AFAF-18250DAC2186}" destId="{95730B5E-7EAF-438B-8787-B404CE89C168}" srcOrd="1" destOrd="0" presId="urn:microsoft.com/office/officeart/2005/8/layout/cycle4"/>
    <dgm:cxn modelId="{9EE46328-CF69-4D4C-8EBC-6B47BAAB1E94}" srcId="{53FF8A4A-1713-490D-A42E-A166B55F9FF5}" destId="{5D913DEC-1DF5-4B88-AFAF-18250DAC2186}" srcOrd="0" destOrd="0" parTransId="{6425B7B7-83D7-4B06-9937-DF79CBF3A49A}" sibTransId="{E8A0E8B8-83DF-4069-9977-A019D9593954}"/>
    <dgm:cxn modelId="{08574D2D-5FDC-4DAC-86CA-824251A5E7B5}" srcId="{87E9D4A1-5981-4B36-B52D-64B7352E595E}" destId="{53FF8A4A-1713-490D-A42E-A166B55F9FF5}" srcOrd="2" destOrd="0" parTransId="{46BE562F-0593-4693-94EA-5595280B0D44}" sibTransId="{3F032852-C1CD-4741-A701-6968C5571F09}"/>
    <dgm:cxn modelId="{5E0A3037-3637-4DA8-B88E-4E37C81B0CCF}" type="presOf" srcId="{EB6C3EA5-7CF6-4D65-AF3F-AFA114733F5D}" destId="{E522C162-5871-446F-90A7-238599C66662}" srcOrd="1" destOrd="0" presId="urn:microsoft.com/office/officeart/2005/8/layout/cycle4"/>
    <dgm:cxn modelId="{DD569068-D7E2-40A3-906E-BD28BB8646D1}" srcId="{87E9D4A1-5981-4B36-B52D-64B7352E595E}" destId="{85D96742-379C-428C-8098-5705E775E9D4}" srcOrd="3" destOrd="0" parTransId="{1333C446-7220-4CFC-96CE-C58B6D1108A6}" sibTransId="{642BE9E4-82B5-4C01-8232-37F5A8172E6E}"/>
    <dgm:cxn modelId="{B0C61D4C-5122-41BF-9DE5-600204D81BB9}" srcId="{87E9D4A1-5981-4B36-B52D-64B7352E595E}" destId="{804F98EC-00CC-42FD-B686-AF00FE02B4D8}" srcOrd="0" destOrd="0" parTransId="{08A1F82E-62E4-4A33-89CE-C8D80952AEB8}" sibTransId="{41EF01E3-FDCC-48AE-8F55-71AD84C84D50}"/>
    <dgm:cxn modelId="{6279694C-2FAA-4EB3-A6AA-292B47B8EF2F}" srcId="{0D1C8214-5A5E-4F98-9488-CAE9AB826E11}" destId="{EB6C3EA5-7CF6-4D65-AF3F-AFA114733F5D}" srcOrd="0" destOrd="0" parTransId="{C9F7ACAE-4CE6-4F95-A54E-5A880250BE9E}" sibTransId="{8E24CA9A-C709-4F4E-A1D7-81FB9C93388C}"/>
    <dgm:cxn modelId="{22528E6E-0570-47C1-AD69-A51CDDC34A20}" srcId="{804F98EC-00CC-42FD-B686-AF00FE02B4D8}" destId="{AB660611-C82D-4B89-A8B3-C9B4877025E1}" srcOrd="0" destOrd="0" parTransId="{E2E7A4FD-BEC3-4F11-B3BE-EFBBD630F413}" sibTransId="{D54FD1A3-118C-43D7-9244-8B0C6DA834CE}"/>
    <dgm:cxn modelId="{4CA96F51-6A10-403D-870C-7FB726CA6F22}" srcId="{87E9D4A1-5981-4B36-B52D-64B7352E595E}" destId="{0D1C8214-5A5E-4F98-9488-CAE9AB826E11}" srcOrd="1" destOrd="0" parTransId="{CD1E07B9-968E-46D0-8786-80D71DFF0DF2}" sibTransId="{3D548E0D-7A84-4C28-8933-1B076184EF76}"/>
    <dgm:cxn modelId="{A2A7F27D-2772-473A-802B-5AF5986E9FF5}" srcId="{85D96742-379C-428C-8098-5705E775E9D4}" destId="{1C6DD002-4295-47B3-8E90-19CA0E9747B0}" srcOrd="0" destOrd="0" parTransId="{4FF2C0D9-DDC0-47C4-ADC1-AEDD59E5D629}" sibTransId="{9CE9D957-4671-4012-AA48-75D8DDBCD66D}"/>
    <dgm:cxn modelId="{D3A1DA84-564A-4784-926C-C8F668A23AF0}" type="presOf" srcId="{0D1C8214-5A5E-4F98-9488-CAE9AB826E11}" destId="{C066E465-9A6C-49B0-9E67-9C38DB26B2FE}" srcOrd="0" destOrd="0" presId="urn:microsoft.com/office/officeart/2005/8/layout/cycle4"/>
    <dgm:cxn modelId="{6AB1E386-7C80-46E0-A4DB-1AE138CD25E4}" type="presOf" srcId="{87E9D4A1-5981-4B36-B52D-64B7352E595E}" destId="{162A95CB-9F6D-46A5-9BC7-1FC25C7BC0D1}" srcOrd="0" destOrd="0" presId="urn:microsoft.com/office/officeart/2005/8/layout/cycle4"/>
    <dgm:cxn modelId="{FFDAE087-CC33-4456-A126-EC0A659F838C}" type="presOf" srcId="{EB6C3EA5-7CF6-4D65-AF3F-AFA114733F5D}" destId="{8BAB6ADB-B32F-41EF-8871-BF7048AE48D5}" srcOrd="0" destOrd="0" presId="urn:microsoft.com/office/officeart/2005/8/layout/cycle4"/>
    <dgm:cxn modelId="{EAC7359F-7C42-4AF8-A106-7629A0B15B41}" type="presOf" srcId="{AB660611-C82D-4B89-A8B3-C9B4877025E1}" destId="{BD7F50C2-22C1-411E-93D6-C9814DDAD489}" srcOrd="1" destOrd="0" presId="urn:microsoft.com/office/officeart/2005/8/layout/cycle4"/>
    <dgm:cxn modelId="{67AC79AA-4853-4356-B8ED-0E9B107DC50A}" type="presOf" srcId="{1C6DD002-4295-47B3-8E90-19CA0E9747B0}" destId="{CA47BC63-3200-4BA2-84AF-7305ACC9156F}" srcOrd="0" destOrd="0" presId="urn:microsoft.com/office/officeart/2005/8/layout/cycle4"/>
    <dgm:cxn modelId="{F73E1EBB-0C30-4043-8E1D-451534956E1C}" type="presOf" srcId="{AB660611-C82D-4B89-A8B3-C9B4877025E1}" destId="{85B6E59C-04AC-4CAD-9A1E-AF04C594D812}" srcOrd="0" destOrd="0" presId="urn:microsoft.com/office/officeart/2005/8/layout/cycle4"/>
    <dgm:cxn modelId="{69188BCB-7567-48EE-A540-7E025CC93D83}" type="presOf" srcId="{804F98EC-00CC-42FD-B686-AF00FE02B4D8}" destId="{E90E5313-CAC2-4986-9B05-50BBF34429C5}" srcOrd="0" destOrd="0" presId="urn:microsoft.com/office/officeart/2005/8/layout/cycle4"/>
    <dgm:cxn modelId="{9F36E7D2-FBF4-4534-BA8C-D356295A714B}" type="presOf" srcId="{53FF8A4A-1713-490D-A42E-A166B55F9FF5}" destId="{575A59E9-C9FE-46B4-B5C3-038240E70932}" srcOrd="0" destOrd="0" presId="urn:microsoft.com/office/officeart/2005/8/layout/cycle4"/>
    <dgm:cxn modelId="{0E78F5D3-1144-4288-A1E8-5AF59C1F3703}" type="presOf" srcId="{5D913DEC-1DF5-4B88-AFAF-18250DAC2186}" destId="{57967A05-5E0B-4CC9-B0F7-C34656ECFAFF}" srcOrd="0" destOrd="0" presId="urn:microsoft.com/office/officeart/2005/8/layout/cycle4"/>
    <dgm:cxn modelId="{C4BCA0F7-7D41-4B31-B359-F657EF715E02}" type="presOf" srcId="{85D96742-379C-428C-8098-5705E775E9D4}" destId="{07F42B46-1E78-48B7-B850-5F675C388A4D}" srcOrd="0" destOrd="0" presId="urn:microsoft.com/office/officeart/2005/8/layout/cycle4"/>
    <dgm:cxn modelId="{A1130AFF-BA2F-4D70-BD14-21313440B9B1}" type="presOf" srcId="{1C6DD002-4295-47B3-8E90-19CA0E9747B0}" destId="{27EB743C-7CAA-4AE3-BE8D-B6542CF3706F}" srcOrd="1" destOrd="0" presId="urn:microsoft.com/office/officeart/2005/8/layout/cycle4"/>
    <dgm:cxn modelId="{77ABFA34-8335-4D68-8750-076520BC6A5A}" type="presParOf" srcId="{162A95CB-9F6D-46A5-9BC7-1FC25C7BC0D1}" destId="{EFA97970-624C-4214-A106-96671798DAD7}" srcOrd="0" destOrd="0" presId="urn:microsoft.com/office/officeart/2005/8/layout/cycle4"/>
    <dgm:cxn modelId="{47B0E400-59B8-489B-86DE-852D4986895C}" type="presParOf" srcId="{EFA97970-624C-4214-A106-96671798DAD7}" destId="{5EFE7504-60EC-4608-997F-F4F29FCE137C}" srcOrd="0" destOrd="0" presId="urn:microsoft.com/office/officeart/2005/8/layout/cycle4"/>
    <dgm:cxn modelId="{E6C5FD35-27D1-4398-AEBE-F7554C6181C9}" type="presParOf" srcId="{5EFE7504-60EC-4608-997F-F4F29FCE137C}" destId="{85B6E59C-04AC-4CAD-9A1E-AF04C594D812}" srcOrd="0" destOrd="0" presId="urn:microsoft.com/office/officeart/2005/8/layout/cycle4"/>
    <dgm:cxn modelId="{13590FE0-BCED-4695-8BD4-5A1605AE9B9D}" type="presParOf" srcId="{5EFE7504-60EC-4608-997F-F4F29FCE137C}" destId="{BD7F50C2-22C1-411E-93D6-C9814DDAD489}" srcOrd="1" destOrd="0" presId="urn:microsoft.com/office/officeart/2005/8/layout/cycle4"/>
    <dgm:cxn modelId="{6B335D80-DC47-4532-91C7-ACE8D810ABF4}" type="presParOf" srcId="{EFA97970-624C-4214-A106-96671798DAD7}" destId="{33040E63-BBFD-4836-ACC6-A0941EB16495}" srcOrd="1" destOrd="0" presId="urn:microsoft.com/office/officeart/2005/8/layout/cycle4"/>
    <dgm:cxn modelId="{B32E544A-54BD-47FE-831E-E8D98139B9DC}" type="presParOf" srcId="{33040E63-BBFD-4836-ACC6-A0941EB16495}" destId="{8BAB6ADB-B32F-41EF-8871-BF7048AE48D5}" srcOrd="0" destOrd="0" presId="urn:microsoft.com/office/officeart/2005/8/layout/cycle4"/>
    <dgm:cxn modelId="{D3FCDF35-3F2F-486B-B73F-9757D743251C}" type="presParOf" srcId="{33040E63-BBFD-4836-ACC6-A0941EB16495}" destId="{E522C162-5871-446F-90A7-238599C66662}" srcOrd="1" destOrd="0" presId="urn:microsoft.com/office/officeart/2005/8/layout/cycle4"/>
    <dgm:cxn modelId="{CBA9BB36-F6F1-4A48-92E6-8A154EE5F443}" type="presParOf" srcId="{EFA97970-624C-4214-A106-96671798DAD7}" destId="{4A87D3F4-E6AE-48DA-878B-87813ABE3433}" srcOrd="2" destOrd="0" presId="urn:microsoft.com/office/officeart/2005/8/layout/cycle4"/>
    <dgm:cxn modelId="{A0BABE5E-A4C1-4DA4-920D-41FA97D4983B}" type="presParOf" srcId="{4A87D3F4-E6AE-48DA-878B-87813ABE3433}" destId="{57967A05-5E0B-4CC9-B0F7-C34656ECFAFF}" srcOrd="0" destOrd="0" presId="urn:microsoft.com/office/officeart/2005/8/layout/cycle4"/>
    <dgm:cxn modelId="{D6DEAB2A-06FF-47A5-B5CA-E21793E1D4D5}" type="presParOf" srcId="{4A87D3F4-E6AE-48DA-878B-87813ABE3433}" destId="{95730B5E-7EAF-438B-8787-B404CE89C168}" srcOrd="1" destOrd="0" presId="urn:microsoft.com/office/officeart/2005/8/layout/cycle4"/>
    <dgm:cxn modelId="{ED8CAA0D-2325-4F3A-83B8-45BCC4FE9582}" type="presParOf" srcId="{EFA97970-624C-4214-A106-96671798DAD7}" destId="{12A19568-6379-41A0-A2A8-05EE1CF6992E}" srcOrd="3" destOrd="0" presId="urn:microsoft.com/office/officeart/2005/8/layout/cycle4"/>
    <dgm:cxn modelId="{C7C2C720-046A-4A47-AEBB-50F51E8349CB}" type="presParOf" srcId="{12A19568-6379-41A0-A2A8-05EE1CF6992E}" destId="{CA47BC63-3200-4BA2-84AF-7305ACC9156F}" srcOrd="0" destOrd="0" presId="urn:microsoft.com/office/officeart/2005/8/layout/cycle4"/>
    <dgm:cxn modelId="{22F397CA-967A-49A0-B094-1786BECB817D}" type="presParOf" srcId="{12A19568-6379-41A0-A2A8-05EE1CF6992E}" destId="{27EB743C-7CAA-4AE3-BE8D-B6542CF3706F}" srcOrd="1" destOrd="0" presId="urn:microsoft.com/office/officeart/2005/8/layout/cycle4"/>
    <dgm:cxn modelId="{93DF72A2-D169-46A8-9441-D139E512BDD3}" type="presParOf" srcId="{EFA97970-624C-4214-A106-96671798DAD7}" destId="{E831BA36-E3D0-489D-88D3-09E5E2696311}" srcOrd="4" destOrd="0" presId="urn:microsoft.com/office/officeart/2005/8/layout/cycle4"/>
    <dgm:cxn modelId="{4B6C5187-16E8-4A79-BB3F-4139A26EEFA2}" type="presParOf" srcId="{162A95CB-9F6D-46A5-9BC7-1FC25C7BC0D1}" destId="{CE7D5DB3-6302-4B22-A1BD-E7D288F253A0}" srcOrd="1" destOrd="0" presId="urn:microsoft.com/office/officeart/2005/8/layout/cycle4"/>
    <dgm:cxn modelId="{098164BF-AAF7-4393-B653-3CCD4D1B77AB}" type="presParOf" srcId="{CE7D5DB3-6302-4B22-A1BD-E7D288F253A0}" destId="{E90E5313-CAC2-4986-9B05-50BBF34429C5}" srcOrd="0" destOrd="0" presId="urn:microsoft.com/office/officeart/2005/8/layout/cycle4"/>
    <dgm:cxn modelId="{733F9E29-FF56-41F1-8C71-347ECF970086}" type="presParOf" srcId="{CE7D5DB3-6302-4B22-A1BD-E7D288F253A0}" destId="{C066E465-9A6C-49B0-9E67-9C38DB26B2FE}" srcOrd="1" destOrd="0" presId="urn:microsoft.com/office/officeart/2005/8/layout/cycle4"/>
    <dgm:cxn modelId="{90BD16CA-788B-4B82-BCAF-B55BDC9225D2}" type="presParOf" srcId="{CE7D5DB3-6302-4B22-A1BD-E7D288F253A0}" destId="{575A59E9-C9FE-46B4-B5C3-038240E70932}" srcOrd="2" destOrd="0" presId="urn:microsoft.com/office/officeart/2005/8/layout/cycle4"/>
    <dgm:cxn modelId="{87FE821E-58B5-4A35-8FB0-30CA75821538}" type="presParOf" srcId="{CE7D5DB3-6302-4B22-A1BD-E7D288F253A0}" destId="{07F42B46-1E78-48B7-B850-5F675C388A4D}" srcOrd="3" destOrd="0" presId="urn:microsoft.com/office/officeart/2005/8/layout/cycle4"/>
    <dgm:cxn modelId="{4C7DAA41-6E0F-4E04-B593-1D76C42BB108}" type="presParOf" srcId="{CE7D5DB3-6302-4B22-A1BD-E7D288F253A0}" destId="{616676C8-181F-4C7C-B0BD-5A0A2ACA0C47}" srcOrd="4" destOrd="0" presId="urn:microsoft.com/office/officeart/2005/8/layout/cycle4"/>
    <dgm:cxn modelId="{C09482EC-E191-477F-95A4-D4A419CC3C13}" type="presParOf" srcId="{162A95CB-9F6D-46A5-9BC7-1FC25C7BC0D1}" destId="{8B22FD13-716D-4E5E-9833-753467DA440D}" srcOrd="2" destOrd="0" presId="urn:microsoft.com/office/officeart/2005/8/layout/cycle4"/>
    <dgm:cxn modelId="{F45667DA-67BF-4D9D-96D2-AD92F758AC33}" type="presParOf" srcId="{162A95CB-9F6D-46A5-9BC7-1FC25C7BC0D1}" destId="{C4A77E71-73F2-4B08-B966-3E46DAB7BD6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67A05-5E0B-4CC9-B0F7-C34656ECFAFF}">
      <dsp:nvSpPr>
        <dsp:cNvPr id="0" name=""/>
        <dsp:cNvSpPr/>
      </dsp:nvSpPr>
      <dsp:spPr>
        <a:xfrm>
          <a:off x="5632550" y="4182369"/>
          <a:ext cx="3038368" cy="196817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nb-NO" sz="1600" kern="1200" dirty="0"/>
            <a:t>    VÅR</a:t>
          </a:r>
        </a:p>
      </dsp:txBody>
      <dsp:txXfrm>
        <a:off x="6587294" y="4717646"/>
        <a:ext cx="2040389" cy="1389662"/>
      </dsp:txXfrm>
    </dsp:sp>
    <dsp:sp modelId="{CA47BC63-3200-4BA2-84AF-7305ACC9156F}">
      <dsp:nvSpPr>
        <dsp:cNvPr id="0" name=""/>
        <dsp:cNvSpPr/>
      </dsp:nvSpPr>
      <dsp:spPr>
        <a:xfrm>
          <a:off x="675212" y="4182369"/>
          <a:ext cx="3038368" cy="196817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nb-NO" sz="1600" kern="1200" dirty="0"/>
            <a:t>SOMMER</a:t>
          </a:r>
        </a:p>
      </dsp:txBody>
      <dsp:txXfrm>
        <a:off x="718446" y="4717646"/>
        <a:ext cx="2040389" cy="1389662"/>
      </dsp:txXfrm>
    </dsp:sp>
    <dsp:sp modelId="{8BAB6ADB-B32F-41EF-8871-BF7048AE48D5}">
      <dsp:nvSpPr>
        <dsp:cNvPr id="0" name=""/>
        <dsp:cNvSpPr/>
      </dsp:nvSpPr>
      <dsp:spPr>
        <a:xfrm>
          <a:off x="5632550" y="0"/>
          <a:ext cx="3038368" cy="196817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nb-NO" sz="1600" kern="1200" dirty="0"/>
            <a:t>VINTER</a:t>
          </a:r>
        </a:p>
      </dsp:txBody>
      <dsp:txXfrm>
        <a:off x="6587294" y="43234"/>
        <a:ext cx="2040389" cy="1389662"/>
      </dsp:txXfrm>
    </dsp:sp>
    <dsp:sp modelId="{85B6E59C-04AC-4CAD-9A1E-AF04C594D812}">
      <dsp:nvSpPr>
        <dsp:cNvPr id="0" name=""/>
        <dsp:cNvSpPr/>
      </dsp:nvSpPr>
      <dsp:spPr>
        <a:xfrm>
          <a:off x="675212" y="0"/>
          <a:ext cx="3038368" cy="196817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nb-NO" sz="1600" kern="1200" dirty="0"/>
            <a:t>HØST</a:t>
          </a:r>
        </a:p>
      </dsp:txBody>
      <dsp:txXfrm>
        <a:off x="718446" y="43234"/>
        <a:ext cx="2040389" cy="1389662"/>
      </dsp:txXfrm>
    </dsp:sp>
    <dsp:sp modelId="{E90E5313-CAC2-4986-9B05-50BBF34429C5}">
      <dsp:nvSpPr>
        <dsp:cNvPr id="0" name=""/>
        <dsp:cNvSpPr/>
      </dsp:nvSpPr>
      <dsp:spPr>
        <a:xfrm>
          <a:off x="1948374" y="350580"/>
          <a:ext cx="2663185" cy="2663185"/>
        </a:xfrm>
        <a:prstGeom prst="pieWedg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b-NO" sz="1200" kern="1200" dirty="0"/>
            <a:t>2 planleggings dager før oppstart av nytt år</a:t>
          </a:r>
        </a:p>
        <a:p>
          <a:pPr marL="0" lvl="0" indent="0" algn="ctr" defTabSz="533400">
            <a:lnSpc>
              <a:spcPct val="90000"/>
            </a:lnSpc>
            <a:spcBef>
              <a:spcPct val="0"/>
            </a:spcBef>
            <a:spcAft>
              <a:spcPct val="35000"/>
            </a:spcAft>
            <a:buNone/>
          </a:pPr>
          <a:r>
            <a:rPr lang="nb-NO" sz="1200" kern="1200" dirty="0"/>
            <a:t>Tilvenning/ bli kjent på ny avdeling</a:t>
          </a:r>
        </a:p>
        <a:p>
          <a:pPr marL="0" lvl="0" indent="0" algn="ctr" defTabSz="533400">
            <a:lnSpc>
              <a:spcPct val="90000"/>
            </a:lnSpc>
            <a:spcBef>
              <a:spcPct val="0"/>
            </a:spcBef>
            <a:spcAft>
              <a:spcPct val="35000"/>
            </a:spcAft>
            <a:buNone/>
          </a:pPr>
          <a:r>
            <a:rPr lang="nb-NO" sz="1200" kern="1200" dirty="0"/>
            <a:t>Foreldremøte/samtaler</a:t>
          </a:r>
        </a:p>
        <a:p>
          <a:pPr marL="0" lvl="0" indent="0" algn="ctr" defTabSz="533400">
            <a:lnSpc>
              <a:spcPct val="90000"/>
            </a:lnSpc>
            <a:spcBef>
              <a:spcPct val="0"/>
            </a:spcBef>
            <a:spcAft>
              <a:spcPct val="35000"/>
            </a:spcAft>
            <a:buNone/>
          </a:pPr>
          <a:r>
            <a:rPr lang="nb-NO" sz="1200" kern="1200" dirty="0"/>
            <a:t>Samarbeidsutvalg møte </a:t>
          </a:r>
        </a:p>
        <a:p>
          <a:pPr marL="0" lvl="0" indent="0" algn="ctr" defTabSz="533400">
            <a:lnSpc>
              <a:spcPct val="90000"/>
            </a:lnSpc>
            <a:spcBef>
              <a:spcPct val="0"/>
            </a:spcBef>
            <a:spcAft>
              <a:spcPct val="35000"/>
            </a:spcAft>
            <a:buNone/>
          </a:pPr>
          <a:r>
            <a:rPr lang="nb-NO" sz="1200" kern="1200" dirty="0"/>
            <a:t>Planleggingsdag </a:t>
          </a:r>
          <a:r>
            <a:rPr lang="nb-NO" sz="1200" kern="1200" dirty="0" err="1"/>
            <a:t>okt</a:t>
          </a:r>
          <a:r>
            <a:rPr lang="nb-NO" sz="1200" kern="1200" dirty="0"/>
            <a:t>/nov</a:t>
          </a:r>
        </a:p>
        <a:p>
          <a:pPr marL="0" lvl="0" indent="0" algn="ctr" defTabSz="533400">
            <a:lnSpc>
              <a:spcPct val="90000"/>
            </a:lnSpc>
            <a:spcBef>
              <a:spcPct val="0"/>
            </a:spcBef>
            <a:spcAft>
              <a:spcPct val="35000"/>
            </a:spcAft>
            <a:buNone/>
          </a:pPr>
          <a:endParaRPr lang="nb-NO" sz="1200" kern="1200" dirty="0"/>
        </a:p>
        <a:p>
          <a:pPr marL="0" lvl="0" indent="0" algn="ctr" defTabSz="533400">
            <a:lnSpc>
              <a:spcPct val="90000"/>
            </a:lnSpc>
            <a:spcBef>
              <a:spcPct val="0"/>
            </a:spcBef>
            <a:spcAft>
              <a:spcPct val="35000"/>
            </a:spcAft>
            <a:buNone/>
          </a:pPr>
          <a:endParaRPr lang="nb-NO" sz="1200" kern="1200" dirty="0"/>
        </a:p>
        <a:p>
          <a:pPr marL="0" lvl="0" indent="0" algn="ctr" defTabSz="533400">
            <a:lnSpc>
              <a:spcPct val="90000"/>
            </a:lnSpc>
            <a:spcBef>
              <a:spcPct val="0"/>
            </a:spcBef>
            <a:spcAft>
              <a:spcPct val="35000"/>
            </a:spcAft>
            <a:buNone/>
          </a:pPr>
          <a:endParaRPr lang="nb-NO" sz="1200" kern="1200" dirty="0"/>
        </a:p>
      </dsp:txBody>
      <dsp:txXfrm>
        <a:off x="2728403" y="1130609"/>
        <a:ext cx="1883156" cy="1883156"/>
      </dsp:txXfrm>
    </dsp:sp>
    <dsp:sp modelId="{C066E465-9A6C-49B0-9E67-9C38DB26B2FE}">
      <dsp:nvSpPr>
        <dsp:cNvPr id="0" name=""/>
        <dsp:cNvSpPr/>
      </dsp:nvSpPr>
      <dsp:spPr>
        <a:xfrm rot="5400000">
          <a:off x="4734570" y="350580"/>
          <a:ext cx="2663185" cy="2663185"/>
        </a:xfrm>
        <a:prstGeom prst="pieWedg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b-NO" sz="1200" kern="1200" dirty="0"/>
            <a:t>Tradisjonelle juleforberedelser</a:t>
          </a:r>
        </a:p>
        <a:p>
          <a:pPr marL="0" lvl="0" indent="0" algn="ctr" defTabSz="533400">
            <a:lnSpc>
              <a:spcPct val="90000"/>
            </a:lnSpc>
            <a:spcBef>
              <a:spcPct val="0"/>
            </a:spcBef>
            <a:spcAft>
              <a:spcPct val="35000"/>
            </a:spcAft>
            <a:buNone/>
          </a:pPr>
          <a:r>
            <a:rPr lang="nb-NO" sz="1200" kern="1200" dirty="0"/>
            <a:t>Juleferie </a:t>
          </a:r>
        </a:p>
        <a:p>
          <a:pPr marL="0" lvl="0" indent="0" algn="ctr" defTabSz="533400">
            <a:lnSpc>
              <a:spcPct val="90000"/>
            </a:lnSpc>
            <a:spcBef>
              <a:spcPct val="0"/>
            </a:spcBef>
            <a:spcAft>
              <a:spcPct val="35000"/>
            </a:spcAft>
            <a:buNone/>
          </a:pPr>
          <a:r>
            <a:rPr lang="nb-NO" sz="1200" kern="1200" dirty="0"/>
            <a:t>Skolestarterne får sine faddere utdelt.</a:t>
          </a:r>
        </a:p>
        <a:p>
          <a:pPr marL="0" lvl="0" indent="0" algn="ctr" defTabSz="533400">
            <a:lnSpc>
              <a:spcPct val="90000"/>
            </a:lnSpc>
            <a:spcBef>
              <a:spcPct val="0"/>
            </a:spcBef>
            <a:spcAft>
              <a:spcPct val="35000"/>
            </a:spcAft>
            <a:buNone/>
          </a:pPr>
          <a:r>
            <a:rPr lang="nb-NO" sz="1200" kern="1200" dirty="0"/>
            <a:t>Samefolkets dag. 06.02</a:t>
          </a:r>
        </a:p>
        <a:p>
          <a:pPr marL="0" lvl="0" indent="0" algn="ctr" defTabSz="533400">
            <a:lnSpc>
              <a:spcPct val="90000"/>
            </a:lnSpc>
            <a:spcBef>
              <a:spcPct val="0"/>
            </a:spcBef>
            <a:spcAft>
              <a:spcPct val="35000"/>
            </a:spcAft>
            <a:buNone/>
          </a:pPr>
          <a:r>
            <a:rPr lang="nb-NO" sz="1200" kern="1200" dirty="0"/>
            <a:t>Foreldremøte/samtaler</a:t>
          </a:r>
        </a:p>
        <a:p>
          <a:pPr marL="0" lvl="0" indent="0" algn="ctr" defTabSz="533400">
            <a:lnSpc>
              <a:spcPct val="90000"/>
            </a:lnSpc>
            <a:spcBef>
              <a:spcPct val="0"/>
            </a:spcBef>
            <a:spcAft>
              <a:spcPct val="35000"/>
            </a:spcAft>
            <a:buNone/>
          </a:pPr>
          <a:r>
            <a:rPr lang="nb-NO" sz="1200" kern="1200" dirty="0"/>
            <a:t>Påsketradisjoner</a:t>
          </a:r>
        </a:p>
        <a:p>
          <a:pPr marL="0" lvl="0" indent="0" algn="ctr" defTabSz="533400">
            <a:lnSpc>
              <a:spcPct val="90000"/>
            </a:lnSpc>
            <a:spcBef>
              <a:spcPct val="0"/>
            </a:spcBef>
            <a:spcAft>
              <a:spcPct val="35000"/>
            </a:spcAft>
            <a:buNone/>
          </a:pPr>
          <a:r>
            <a:rPr lang="nb-NO" sz="1200" kern="1200" dirty="0"/>
            <a:t>Påskeferie </a:t>
          </a:r>
        </a:p>
        <a:p>
          <a:pPr marL="0" lvl="0" indent="0" algn="ctr" defTabSz="533400">
            <a:lnSpc>
              <a:spcPct val="90000"/>
            </a:lnSpc>
            <a:spcBef>
              <a:spcPct val="0"/>
            </a:spcBef>
            <a:spcAft>
              <a:spcPct val="35000"/>
            </a:spcAft>
            <a:buNone/>
          </a:pPr>
          <a:endParaRPr lang="nb-NO" sz="1200" kern="1200" dirty="0"/>
        </a:p>
        <a:p>
          <a:pPr marL="0" lvl="0" indent="0" algn="ctr" defTabSz="533400">
            <a:lnSpc>
              <a:spcPct val="90000"/>
            </a:lnSpc>
            <a:spcBef>
              <a:spcPct val="0"/>
            </a:spcBef>
            <a:spcAft>
              <a:spcPct val="35000"/>
            </a:spcAft>
            <a:buNone/>
          </a:pPr>
          <a:endParaRPr lang="nb-NO" sz="1200" kern="1200" dirty="0"/>
        </a:p>
      </dsp:txBody>
      <dsp:txXfrm rot="-5400000">
        <a:off x="4734570" y="1130609"/>
        <a:ext cx="1883156" cy="1883156"/>
      </dsp:txXfrm>
    </dsp:sp>
    <dsp:sp modelId="{575A59E9-C9FE-46B4-B5C3-038240E70932}">
      <dsp:nvSpPr>
        <dsp:cNvPr id="0" name=""/>
        <dsp:cNvSpPr/>
      </dsp:nvSpPr>
      <dsp:spPr>
        <a:xfrm rot="10800000">
          <a:off x="4734570" y="3136776"/>
          <a:ext cx="2663185" cy="2663185"/>
        </a:xfrm>
        <a:prstGeom prst="pieWedg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nb-NO" sz="1200" kern="1200" dirty="0"/>
        </a:p>
        <a:p>
          <a:pPr marL="0" lvl="0" indent="0" algn="ctr" defTabSz="533400">
            <a:lnSpc>
              <a:spcPct val="90000"/>
            </a:lnSpc>
            <a:spcBef>
              <a:spcPct val="0"/>
            </a:spcBef>
            <a:spcAft>
              <a:spcPct val="35000"/>
            </a:spcAft>
            <a:buNone/>
          </a:pPr>
          <a:endParaRPr lang="nb-NO" sz="1200" kern="1200" dirty="0"/>
        </a:p>
        <a:p>
          <a:pPr marL="0" lvl="0" indent="0" algn="ctr" defTabSz="533400">
            <a:lnSpc>
              <a:spcPct val="90000"/>
            </a:lnSpc>
            <a:spcBef>
              <a:spcPct val="0"/>
            </a:spcBef>
            <a:spcAft>
              <a:spcPct val="35000"/>
            </a:spcAft>
            <a:buNone/>
          </a:pPr>
          <a:r>
            <a:rPr lang="nb-NO" sz="1200" kern="1200" dirty="0"/>
            <a:t>6-åringene – skoleforberedende aktiviteter</a:t>
          </a:r>
        </a:p>
        <a:p>
          <a:pPr marL="0" lvl="0" indent="0" algn="ctr" defTabSz="533400">
            <a:lnSpc>
              <a:spcPct val="90000"/>
            </a:lnSpc>
            <a:spcBef>
              <a:spcPct val="0"/>
            </a:spcBef>
            <a:spcAft>
              <a:spcPct val="35000"/>
            </a:spcAft>
            <a:buNone/>
          </a:pPr>
          <a:endParaRPr lang="nb-NO" sz="1200" kern="1200" dirty="0"/>
        </a:p>
        <a:p>
          <a:pPr marL="0" lvl="0" indent="0" algn="ctr" defTabSz="533400">
            <a:lnSpc>
              <a:spcPct val="90000"/>
            </a:lnSpc>
            <a:spcBef>
              <a:spcPct val="0"/>
            </a:spcBef>
            <a:spcAft>
              <a:spcPct val="35000"/>
            </a:spcAft>
            <a:buNone/>
          </a:pPr>
          <a:r>
            <a:rPr lang="nb-NO" sz="1200" kern="1200" dirty="0"/>
            <a:t>Tilvenning for overgang til ny avdeling.</a:t>
          </a:r>
        </a:p>
        <a:p>
          <a:pPr marL="0" lvl="0" indent="0" algn="ctr" defTabSz="533400">
            <a:lnSpc>
              <a:spcPct val="90000"/>
            </a:lnSpc>
            <a:spcBef>
              <a:spcPct val="0"/>
            </a:spcBef>
            <a:spcAft>
              <a:spcPct val="35000"/>
            </a:spcAft>
            <a:buNone/>
          </a:pPr>
          <a:r>
            <a:rPr lang="nb-NO" sz="1200" kern="1200" dirty="0"/>
            <a:t>Info-/velkomstbrev til nye barn/foreldre</a:t>
          </a:r>
        </a:p>
        <a:p>
          <a:pPr marL="0" lvl="0" indent="0" algn="ctr" defTabSz="533400">
            <a:lnSpc>
              <a:spcPct val="90000"/>
            </a:lnSpc>
            <a:spcBef>
              <a:spcPct val="0"/>
            </a:spcBef>
            <a:spcAft>
              <a:spcPct val="35000"/>
            </a:spcAft>
            <a:buNone/>
          </a:pPr>
          <a:r>
            <a:rPr lang="nb-NO" sz="1200" kern="1200"/>
            <a:t>15.04 </a:t>
          </a:r>
          <a:r>
            <a:rPr lang="nb-NO" sz="1200" kern="1200" dirty="0"/>
            <a:t>frist for melding om sommerferie.</a:t>
          </a:r>
        </a:p>
        <a:p>
          <a:pPr marL="0" lvl="0" indent="0" algn="ctr" defTabSz="533400">
            <a:lnSpc>
              <a:spcPct val="90000"/>
            </a:lnSpc>
            <a:spcBef>
              <a:spcPct val="0"/>
            </a:spcBef>
            <a:spcAft>
              <a:spcPct val="35000"/>
            </a:spcAft>
            <a:buNone/>
          </a:pPr>
          <a:r>
            <a:rPr lang="nb-NO" sz="1200" kern="1200" dirty="0"/>
            <a:t>17. Mai </a:t>
          </a:r>
        </a:p>
      </dsp:txBody>
      <dsp:txXfrm rot="10800000">
        <a:off x="4734570" y="3136776"/>
        <a:ext cx="1883156" cy="1883156"/>
      </dsp:txXfrm>
    </dsp:sp>
    <dsp:sp modelId="{07F42B46-1E78-48B7-B850-5F675C388A4D}">
      <dsp:nvSpPr>
        <dsp:cNvPr id="0" name=""/>
        <dsp:cNvSpPr/>
      </dsp:nvSpPr>
      <dsp:spPr>
        <a:xfrm rot="16200000">
          <a:off x="1948374" y="3136776"/>
          <a:ext cx="2663185" cy="2663185"/>
        </a:xfrm>
        <a:prstGeom prst="pieWedg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b-NO" sz="1200" kern="1200" dirty="0"/>
            <a:t>Sommer turnus – sammenslåing av avdelinger</a:t>
          </a:r>
        </a:p>
        <a:p>
          <a:pPr marL="0" lvl="0" indent="0" algn="ctr" defTabSz="533400">
            <a:lnSpc>
              <a:spcPct val="90000"/>
            </a:lnSpc>
            <a:spcBef>
              <a:spcPct val="0"/>
            </a:spcBef>
            <a:spcAft>
              <a:spcPct val="35000"/>
            </a:spcAft>
            <a:buNone/>
          </a:pPr>
          <a:endParaRPr lang="nb-NO" sz="1200" kern="1200" dirty="0"/>
        </a:p>
        <a:p>
          <a:pPr marL="0" lvl="0" indent="0" algn="ctr" defTabSz="533400">
            <a:lnSpc>
              <a:spcPct val="90000"/>
            </a:lnSpc>
            <a:spcBef>
              <a:spcPct val="0"/>
            </a:spcBef>
            <a:spcAft>
              <a:spcPct val="35000"/>
            </a:spcAft>
            <a:buNone/>
          </a:pPr>
          <a:r>
            <a:rPr lang="nb-NO" sz="1200" kern="1200" dirty="0"/>
            <a:t>Avslutning for skolestarterne </a:t>
          </a:r>
        </a:p>
        <a:p>
          <a:pPr marL="0" lvl="0" indent="0" algn="ctr" defTabSz="533400">
            <a:lnSpc>
              <a:spcPct val="90000"/>
            </a:lnSpc>
            <a:spcBef>
              <a:spcPct val="0"/>
            </a:spcBef>
            <a:spcAft>
              <a:spcPct val="35000"/>
            </a:spcAft>
            <a:buNone/>
          </a:pPr>
          <a:endParaRPr lang="nb-NO" sz="1200" kern="1200" dirty="0"/>
        </a:p>
        <a:p>
          <a:pPr marL="0" lvl="0" indent="0" algn="ctr" defTabSz="533400">
            <a:lnSpc>
              <a:spcPct val="90000"/>
            </a:lnSpc>
            <a:spcBef>
              <a:spcPct val="0"/>
            </a:spcBef>
            <a:spcAft>
              <a:spcPct val="35000"/>
            </a:spcAft>
            <a:buNone/>
          </a:pPr>
          <a:r>
            <a:rPr lang="nb-NO" sz="1200" kern="1200" dirty="0"/>
            <a:t> </a:t>
          </a:r>
        </a:p>
      </dsp:txBody>
      <dsp:txXfrm rot="5400000">
        <a:off x="2728403" y="3136776"/>
        <a:ext cx="1883156" cy="1883156"/>
      </dsp:txXfrm>
    </dsp:sp>
    <dsp:sp modelId="{8B22FD13-716D-4E5E-9833-753467DA440D}">
      <dsp:nvSpPr>
        <dsp:cNvPr id="0" name=""/>
        <dsp:cNvSpPr/>
      </dsp:nvSpPr>
      <dsp:spPr>
        <a:xfrm>
          <a:off x="660156" y="3246237"/>
          <a:ext cx="919506" cy="593809"/>
        </a:xfrm>
        <a:prstGeom prst="circularArrow">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4A77E71-73F2-4B08-B966-3E46DAB7BD6E}">
      <dsp:nvSpPr>
        <dsp:cNvPr id="0" name=""/>
        <dsp:cNvSpPr/>
      </dsp:nvSpPr>
      <dsp:spPr>
        <a:xfrm rot="10800000">
          <a:off x="433158" y="2457793"/>
          <a:ext cx="919506" cy="799570"/>
        </a:xfrm>
        <a:prstGeom prst="circularArrow">
          <a:avLst/>
        </a:prstGeom>
        <a:gradFill rotWithShape="0">
          <a:gsLst>
            <a:gs pos="0">
              <a:schemeClr val="accent1">
                <a:tint val="60000"/>
                <a:hueOff val="0"/>
                <a:satOff val="0"/>
                <a:lumOff val="0"/>
                <a:alphaOff val="0"/>
                <a:tint val="65000"/>
                <a:lumMod val="110000"/>
              </a:schemeClr>
            </a:gs>
            <a:gs pos="88000">
              <a:schemeClr val="accent1">
                <a:tint val="60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b-NO"/>
              <a:t>Klikk for å redigere tittelstil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3AD036B1-23F0-4943-A832-DAC81FE1447A}" type="datetimeFigureOut">
              <a:rPr lang="nb-NO" smtClean="0"/>
              <a:t>26.09.2024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7484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b-NO"/>
              <a:t>Klikk for å redigere tittelstil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3AD036B1-23F0-4943-A832-DAC81FE1447A}" type="datetimeFigureOut">
              <a:rPr lang="nb-NO" smtClean="0"/>
              <a:t>26.09.2024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172382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a:t>Klikk for å redigere tittelstil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3AD036B1-23F0-4943-A832-DAC81FE1447A}" type="datetimeFigureOut">
              <a:rPr lang="nb-NO" smtClean="0"/>
              <a:t>26.09.2024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5A5BCEA-2525-4111-9260-B67E695E76C2}" type="slidenum">
              <a:rPr lang="nb-NO" smtClean="0"/>
              <a:t>‹#›</a:t>
            </a:fld>
            <a:endParaRPr lang="nb-N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57978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b-NO"/>
              <a:t>Klikk for å redigere tittelstil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3AD036B1-23F0-4943-A832-DAC81FE1447A}" type="datetimeFigureOut">
              <a:rPr lang="nb-NO" smtClean="0"/>
              <a:t>26.09.2024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27407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b-NO"/>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3AD036B1-23F0-4943-A832-DAC81FE1447A}" type="datetimeFigureOut">
              <a:rPr lang="nb-NO" smtClean="0"/>
              <a:t>26.09.2024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5A5BCEA-2525-4111-9260-B67E695E76C2}" type="slidenum">
              <a:rPr lang="nb-NO" smtClean="0"/>
              <a:t>‹#›</a:t>
            </a:fld>
            <a:endParaRPr lang="nb-N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278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b-NO"/>
              <a:t>Klikk for å redigere tittelstil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3AD036B1-23F0-4943-A832-DAC81FE1447A}" type="datetimeFigureOut">
              <a:rPr lang="nb-NO" smtClean="0"/>
              <a:t>26.09.2024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3271525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3AD036B1-23F0-4943-A832-DAC81FE1447A}" type="datetimeFigureOut">
              <a:rPr lang="nb-NO" smtClean="0"/>
              <a:t>26.09.2024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56414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b-NO"/>
              <a:t>Klikk for å redigere tittelstil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3AD036B1-23F0-4943-A832-DAC81FE1447A}" type="datetimeFigureOut">
              <a:rPr lang="nb-NO" smtClean="0"/>
              <a:t>26.09.2024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52745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3AD036B1-23F0-4943-A832-DAC81FE1447A}" type="datetimeFigureOut">
              <a:rPr lang="nb-NO" smtClean="0"/>
              <a:t>26.09.2024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36638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3AD036B1-23F0-4943-A832-DAC81FE1447A}" type="datetimeFigureOut">
              <a:rPr lang="nb-NO" smtClean="0"/>
              <a:t>26.09.2024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395903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3AD036B1-23F0-4943-A832-DAC81FE1447A}" type="datetimeFigureOut">
              <a:rPr lang="nb-NO" smtClean="0"/>
              <a:t>26.09.2024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412930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3AD036B1-23F0-4943-A832-DAC81FE1447A}" type="datetimeFigureOut">
              <a:rPr lang="nb-NO" smtClean="0"/>
              <a:t>26.09.2024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23515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3AD036B1-23F0-4943-A832-DAC81FE1447A}" type="datetimeFigureOut">
              <a:rPr lang="nb-NO" smtClean="0"/>
              <a:t>26.09.2024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13656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036B1-23F0-4943-A832-DAC81FE1447A}" type="datetimeFigureOut">
              <a:rPr lang="nb-NO" smtClean="0"/>
              <a:t>26.09.2024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402925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b-NO"/>
              <a:t>Klikk for å redigere tittelstil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3AD036B1-23F0-4943-A832-DAC81FE1447A}" type="datetimeFigureOut">
              <a:rPr lang="nb-NO" smtClean="0"/>
              <a:t>26.09.2024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150794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på ikonet for å legge til et bilde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3AD036B1-23F0-4943-A832-DAC81FE1447A}" type="datetimeFigureOut">
              <a:rPr lang="nb-NO" smtClean="0"/>
              <a:t>26.09.2024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5A5BCEA-2525-4111-9260-B67E695E76C2}" type="slidenum">
              <a:rPr lang="nb-NO" smtClean="0"/>
              <a:t>‹#›</a:t>
            </a:fld>
            <a:endParaRPr lang="nb-NO"/>
          </a:p>
        </p:txBody>
      </p:sp>
    </p:spTree>
    <p:extLst>
      <p:ext uri="{BB962C8B-B14F-4D97-AF65-F5344CB8AC3E}">
        <p14:creationId xmlns:p14="http://schemas.microsoft.com/office/powerpoint/2010/main" val="239436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D036B1-23F0-4943-A832-DAC81FE1447A}" type="datetimeFigureOut">
              <a:rPr lang="nb-NO" smtClean="0"/>
              <a:t>26.09.2024</a:t>
            </a:fld>
            <a:endParaRPr lang="nb-N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A5BCEA-2525-4111-9260-B67E695E76C2}" type="slidenum">
              <a:rPr lang="nb-NO" smtClean="0"/>
              <a:t>‹#›</a:t>
            </a:fld>
            <a:endParaRPr lang="nb-NO"/>
          </a:p>
        </p:txBody>
      </p:sp>
    </p:spTree>
    <p:extLst>
      <p:ext uri="{BB962C8B-B14F-4D97-AF65-F5344CB8AC3E}">
        <p14:creationId xmlns:p14="http://schemas.microsoft.com/office/powerpoint/2010/main" val="4136192911"/>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4012E3E4-ED8F-55C4-B865-78D00AB9A4D3}"/>
              </a:ext>
            </a:extLst>
          </p:cNvPr>
          <p:cNvSpPr>
            <a:spLocks noGrp="1"/>
          </p:cNvSpPr>
          <p:nvPr>
            <p:ph type="subTitle" idx="1"/>
          </p:nvPr>
        </p:nvSpPr>
        <p:spPr>
          <a:xfrm>
            <a:off x="4267993" y="7765982"/>
            <a:ext cx="9144000" cy="1655762"/>
          </a:xfrm>
        </p:spPr>
        <p:txBody>
          <a:bodyPr/>
          <a:lstStyle/>
          <a:p>
            <a:endParaRPr lang="nb-NO" dirty="0"/>
          </a:p>
        </p:txBody>
      </p:sp>
      <p:sp>
        <p:nvSpPr>
          <p:cNvPr id="4" name="Text Box 2">
            <a:extLst>
              <a:ext uri="{FF2B5EF4-FFF2-40B4-BE49-F238E27FC236}">
                <a16:creationId xmlns:a16="http://schemas.microsoft.com/office/drawing/2014/main" id="{FB6579A9-0059-444D-5F1A-193C0F66A004}"/>
              </a:ext>
            </a:extLst>
          </p:cNvPr>
          <p:cNvSpPr txBox="1">
            <a:spLocks noChangeArrowheads="1"/>
          </p:cNvSpPr>
          <p:nvPr/>
        </p:nvSpPr>
        <p:spPr bwMode="auto">
          <a:xfrm>
            <a:off x="2720182" y="227072"/>
            <a:ext cx="6538154" cy="2162642"/>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4000" i="0" u="none" strike="noStrike" normalizeH="0" baseline="0" dirty="0">
                <a:ln w="0">
                  <a:solidFill>
                    <a:sysClr val="windowText" lastClr="000000"/>
                  </a:solidFill>
                </a:ln>
                <a:solidFill>
                  <a:schemeClr val="accent1"/>
                </a:solidFill>
                <a:effectLst>
                  <a:outerShdw blurRad="38100" dist="25400" dir="5400000" algn="ctr" rotWithShape="0">
                    <a:srgbClr val="6E747A">
                      <a:alpha val="43000"/>
                    </a:srgbClr>
                  </a:outerShdw>
                </a:effectLst>
                <a:latin typeface="Algerian" panose="04020705040A02060702" pitchFamily="82" charset="0"/>
              </a:rPr>
              <a:t>ÅRSPLAN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4000" i="0" u="none" strike="noStrike" normalizeH="0" baseline="0" dirty="0">
                <a:ln w="0">
                  <a:solidFill>
                    <a:sysClr val="windowText" lastClr="000000"/>
                  </a:solidFill>
                </a:ln>
                <a:solidFill>
                  <a:schemeClr val="accent1"/>
                </a:solidFill>
                <a:effectLst>
                  <a:outerShdw blurRad="38100" dist="25400" dir="5400000" algn="ctr" rotWithShape="0">
                    <a:srgbClr val="6E747A">
                      <a:alpha val="43000"/>
                    </a:srgbClr>
                  </a:outerShdw>
                </a:effectLst>
                <a:latin typeface="Algerian" panose="04020705040A02060702" pitchFamily="82" charset="0"/>
              </a:rPr>
              <a:t>2024-2025</a:t>
            </a: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4000" i="0" u="none" strike="noStrike" normalizeH="0" baseline="0" dirty="0">
                <a:ln w="0">
                  <a:solidFill>
                    <a:sysClr val="windowText" lastClr="000000"/>
                  </a:solidFill>
                </a:ln>
                <a:solidFill>
                  <a:schemeClr val="accent1"/>
                </a:solidFill>
                <a:effectLst>
                  <a:outerShdw blurRad="38100" dist="25400" dir="5400000" algn="ctr" rotWithShape="0">
                    <a:srgbClr val="6E747A">
                      <a:alpha val="43000"/>
                    </a:srgbClr>
                  </a:outerShdw>
                </a:effectLst>
                <a:latin typeface="Algerian" panose="04020705040A02060702" pitchFamily="82" charset="0"/>
              </a:rPr>
              <a:t> HØYLANDET </a:t>
            </a:r>
            <a:r>
              <a:rPr kumimoji="0" lang="nb-NO" altLang="nb-NO" sz="4000" i="0" u="none" strike="noStrike" normalizeH="0" baseline="0" dirty="0" err="1">
                <a:ln w="0">
                  <a:solidFill>
                    <a:sysClr val="windowText" lastClr="000000"/>
                  </a:solidFill>
                </a:ln>
                <a:solidFill>
                  <a:schemeClr val="accent1"/>
                </a:solidFill>
                <a:effectLst>
                  <a:outerShdw blurRad="38100" dist="25400" dir="5400000" algn="ctr" rotWithShape="0">
                    <a:srgbClr val="6E747A">
                      <a:alpha val="43000"/>
                    </a:srgbClr>
                  </a:outerShdw>
                </a:effectLst>
                <a:latin typeface="Algerian" panose="04020705040A02060702" pitchFamily="82" charset="0"/>
              </a:rPr>
              <a:t>BARNEHAGe</a:t>
            </a:r>
            <a:endParaRPr kumimoji="0" lang="nb-NO" altLang="nb-NO" sz="1800" i="0" u="none" strike="noStrike" normalizeH="0" baseline="0" dirty="0">
              <a:ln w="0">
                <a:solidFill>
                  <a:sysClr val="windowText" lastClr="000000"/>
                </a:solidFill>
              </a:ln>
              <a:solidFill>
                <a:schemeClr val="accent1"/>
              </a:solidFill>
              <a:effectLst>
                <a:outerShdw blurRad="38100" dist="25400" dir="5400000" algn="ctr" rotWithShape="0">
                  <a:srgbClr val="6E747A">
                    <a:alpha val="43000"/>
                  </a:srgbClr>
                </a:outerShdw>
              </a:effectLst>
              <a:latin typeface="Arial" panose="020B0604020202020204" pitchFamily="34" charset="0"/>
            </a:endParaRPr>
          </a:p>
        </p:txBody>
      </p:sp>
      <p:sp>
        <p:nvSpPr>
          <p:cNvPr id="5" name="Text Box 3">
            <a:extLst>
              <a:ext uri="{FF2B5EF4-FFF2-40B4-BE49-F238E27FC236}">
                <a16:creationId xmlns:a16="http://schemas.microsoft.com/office/drawing/2014/main" id="{6F18353D-36C6-408B-974C-9BC455DAD9BF}"/>
              </a:ext>
            </a:extLst>
          </p:cNvPr>
          <p:cNvSpPr txBox="1">
            <a:spLocks noChangeArrowheads="1"/>
          </p:cNvSpPr>
          <p:nvPr/>
        </p:nvSpPr>
        <p:spPr bwMode="auto">
          <a:xfrm>
            <a:off x="1495379" y="2684272"/>
            <a:ext cx="3840226" cy="2162642"/>
          </a:xfrm>
          <a:prstGeom prst="rect">
            <a:avLst/>
          </a:prstGeom>
          <a:solidFill>
            <a:schemeClr val="bg1"/>
          </a:solidFill>
          <a:ln w="9525" algn="in">
            <a:solidFill>
              <a:schemeClr val="bg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4800" i="0" u="none" strike="noStrike" normalizeH="0" baseline="0" dirty="0">
              <a:ln w="0"/>
              <a:effectLst>
                <a:outerShdw blurRad="38100" dist="19050" dir="2700000" algn="tl" rotWithShape="0">
                  <a:schemeClr val="dk1">
                    <a:alpha val="40000"/>
                  </a:schemeClr>
                </a:outerShdw>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4000" i="0" u="none" strike="noStrike" normalizeH="0" baseline="0" dirty="0">
                <a:ln w="0"/>
                <a:effectLst>
                  <a:outerShdw blurRad="38100" dist="19050" dir="2700000" algn="tl" rotWithShape="0">
                    <a:schemeClr val="dk1">
                      <a:alpha val="40000"/>
                    </a:schemeClr>
                  </a:outerShdw>
                </a:effectLst>
                <a:latin typeface="Kristen ITC" panose="03050502040202030202" pitchFamily="66" charset="0"/>
              </a:rPr>
              <a:t>«Rom for alle-blikk for den enkelte</a:t>
            </a:r>
            <a:r>
              <a:rPr kumimoji="0" lang="nb-NO" altLang="nb-NO" sz="4800" i="0" u="none" strike="noStrike" normalizeH="0" baseline="0" dirty="0">
                <a:ln w="0"/>
                <a:effectLst>
                  <a:outerShdw blurRad="38100" dist="19050" dir="2700000" algn="tl" rotWithShape="0">
                    <a:schemeClr val="dk1">
                      <a:alpha val="40000"/>
                    </a:schemeClr>
                  </a:outerShdw>
                </a:effectLst>
                <a:latin typeface="Kristen ITC" panose="03050502040202030202" pitchFamily="66"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4800" dirty="0">
              <a:ln w="0"/>
              <a:effectLst>
                <a:outerShdw blurRad="38100" dist="19050" dir="2700000" algn="tl" rotWithShape="0">
                  <a:schemeClr val="dk1">
                    <a:alpha val="40000"/>
                  </a:schemeClr>
                </a:outerShdw>
              </a:effectLst>
              <a:latin typeface="Kristen ITC" panose="03050502040202030202"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i="0" u="none" strike="noStrike" normalizeH="0" baseline="0" dirty="0">
                <a:ln w="0"/>
                <a:effectLst>
                  <a:outerShdw blurRad="38100" dist="19050" dir="2700000" algn="tl" rotWithShape="0">
                    <a:schemeClr val="dk1">
                      <a:alpha val="40000"/>
                    </a:schemeClr>
                  </a:outerShdw>
                </a:effectLst>
                <a:latin typeface="Kristen ITC" panose="03050502040202030202" pitchFamily="66" charset="0"/>
              </a:rPr>
              <a:t>Godkjent i samarbeidsutvalget: 25.09.24</a:t>
            </a:r>
          </a:p>
        </p:txBody>
      </p:sp>
      <p:pic>
        <p:nvPicPr>
          <p:cNvPr id="8" name="Bilde 7" descr="Et bilde som inneholder utendørs, bakke&#10;&#10;Automatisk generert beskrivelse">
            <a:extLst>
              <a:ext uri="{FF2B5EF4-FFF2-40B4-BE49-F238E27FC236}">
                <a16:creationId xmlns:a16="http://schemas.microsoft.com/office/drawing/2014/main" id="{73B1BECF-82C3-7D42-87DC-091367E90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058799" y="3118373"/>
            <a:ext cx="3419670" cy="2564752"/>
          </a:xfrm>
          <a:prstGeom prst="rect">
            <a:avLst/>
          </a:prstGeom>
          <a:ln w="28575">
            <a:solidFill>
              <a:schemeClr val="tx1"/>
            </a:solidFill>
          </a:ln>
        </p:spPr>
      </p:pic>
      <p:sp>
        <p:nvSpPr>
          <p:cNvPr id="6" name="TekstSylinder 5">
            <a:extLst>
              <a:ext uri="{FF2B5EF4-FFF2-40B4-BE49-F238E27FC236}">
                <a16:creationId xmlns:a16="http://schemas.microsoft.com/office/drawing/2014/main" id="{A95911D3-1D50-D45E-A346-0C31E0743D98}"/>
              </a:ext>
            </a:extLst>
          </p:cNvPr>
          <p:cNvSpPr txBox="1"/>
          <p:nvPr/>
        </p:nvSpPr>
        <p:spPr>
          <a:xfrm>
            <a:off x="6580262" y="6106393"/>
            <a:ext cx="2564752" cy="400110"/>
          </a:xfrm>
          <a:prstGeom prst="rect">
            <a:avLst/>
          </a:prstGeom>
          <a:noFill/>
        </p:spPr>
        <p:txBody>
          <a:bodyPr wrap="square" rtlCol="0">
            <a:spAutoFit/>
          </a:bodyPr>
          <a:lstStyle/>
          <a:p>
            <a:r>
              <a:rPr lang="nb-NO" sz="1000" dirty="0"/>
              <a:t>Bilde: To gutter på to år går hånd i hånd  langs veien.</a:t>
            </a:r>
            <a:endParaRPr lang="nb-NO" dirty="0"/>
          </a:p>
        </p:txBody>
      </p:sp>
    </p:spTree>
    <p:extLst>
      <p:ext uri="{BB962C8B-B14F-4D97-AF65-F5344CB8AC3E}">
        <p14:creationId xmlns:p14="http://schemas.microsoft.com/office/powerpoint/2010/main" val="267886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351584" y="476672"/>
            <a:ext cx="7704856" cy="504056"/>
          </a:xfrm>
        </p:spPr>
        <p:txBody>
          <a:bodyPr>
            <a:normAutofit fontScale="90000"/>
          </a:bodyPr>
          <a:lstStyle/>
          <a:p>
            <a:r>
              <a:rPr lang="nb-NO" sz="3600" dirty="0">
                <a:ln w="0">
                  <a:solidFill>
                    <a:sysClr val="windowText" lastClr="000000"/>
                  </a:solidFill>
                </a:ln>
                <a:effectLst>
                  <a:outerShdw blurRad="38100" dist="25400" dir="5400000" algn="ctr" rotWithShape="0">
                    <a:srgbClr val="6E747A">
                      <a:alpha val="43000"/>
                    </a:srgbClr>
                  </a:outerShdw>
                </a:effectLst>
                <a:latin typeface="Algerian" panose="04020705040A02060702" pitchFamily="82" charset="0"/>
              </a:rPr>
              <a:t>Antall, rom og form</a:t>
            </a:r>
          </a:p>
        </p:txBody>
      </p:sp>
      <p:sp>
        <p:nvSpPr>
          <p:cNvPr id="3" name="Undertittel 2"/>
          <p:cNvSpPr>
            <a:spLocks noGrp="1"/>
          </p:cNvSpPr>
          <p:nvPr>
            <p:ph type="subTitle" idx="1"/>
          </p:nvPr>
        </p:nvSpPr>
        <p:spPr>
          <a:xfrm>
            <a:off x="1703512" y="980728"/>
            <a:ext cx="2400944" cy="5623272"/>
          </a:xfrm>
        </p:spPr>
        <p:txBody>
          <a:bodyPr>
            <a:noAutofit/>
          </a:bodyPr>
          <a:lstStyle/>
          <a:p>
            <a:pPr algn="l"/>
            <a:r>
              <a:rPr lang="nb-NO" sz="1200" b="1" dirty="0">
                <a:solidFill>
                  <a:schemeClr val="tx1"/>
                </a:solidFill>
                <a:latin typeface="Bell MT" panose="02020503060305020303" pitchFamily="18" charset="0"/>
                <a:cs typeface="Arial" panose="020B0604020202020204" pitchFamily="34" charset="0"/>
              </a:rPr>
              <a:t>Rammeplanen sier at barnehagen skal bidra til at barna:</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Oppdager og undrer seg over matematiske sammenhenger.</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Utvikle forståelse for grunnleggende matematiske begreper.</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Leker og eksperimenterer med tall, mengde og telling og får erfaring med ulike måter å utrykke dette på. </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Erfare størrelse i sine omgivelser og sammenligner disse. </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Bruker kroppen og sansene for å utvikle romforståelse. </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Undersøker og gjenkjenner egenskaper med former og sorterer dem på forskjellige måter. </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Undersøker og får erfaring med løsning av matematiske problemer og opplever matematikkglede. </a:t>
            </a:r>
          </a:p>
          <a:p>
            <a:pPr algn="l"/>
            <a:endParaRPr lang="nb-NO" sz="1100" dirty="0">
              <a:solidFill>
                <a:schemeClr val="tx1"/>
              </a:solidFill>
              <a:latin typeface="Arial" panose="020B0604020202020204" pitchFamily="34" charset="0"/>
              <a:cs typeface="Arial" panose="020B0604020202020204" pitchFamily="34" charset="0"/>
            </a:endParaRPr>
          </a:p>
          <a:p>
            <a:endParaRPr lang="nb-NO" sz="1100" dirty="0">
              <a:latin typeface="Arial" panose="020B0604020202020204" pitchFamily="34" charset="0"/>
              <a:cs typeface="Arial" panose="020B0604020202020204" pitchFamily="34" charset="0"/>
            </a:endParaRPr>
          </a:p>
        </p:txBody>
      </p:sp>
      <p:graphicFrame>
        <p:nvGraphicFramePr>
          <p:cNvPr id="7" name="Tabell 6"/>
          <p:cNvGraphicFramePr>
            <a:graphicFrameLocks noGrp="1"/>
          </p:cNvGraphicFramePr>
          <p:nvPr>
            <p:extLst>
              <p:ext uri="{D42A27DB-BD31-4B8C-83A1-F6EECF244321}">
                <p14:modId xmlns:p14="http://schemas.microsoft.com/office/powerpoint/2010/main" val="943809138"/>
              </p:ext>
            </p:extLst>
          </p:nvPr>
        </p:nvGraphicFramePr>
        <p:xfrm>
          <a:off x="4511824" y="983705"/>
          <a:ext cx="5951984" cy="5235004"/>
        </p:xfrm>
        <a:graphic>
          <a:graphicData uri="http://schemas.openxmlformats.org/drawingml/2006/table">
            <a:tbl>
              <a:tblPr firstRow="1" bandRow="1">
                <a:tableStyleId>{5C22544A-7EE6-4342-B048-85BDC9FD1C3A}</a:tableStyleId>
              </a:tblPr>
              <a:tblGrid>
                <a:gridCol w="562455">
                  <a:extLst>
                    <a:ext uri="{9D8B030D-6E8A-4147-A177-3AD203B41FA5}">
                      <a16:colId xmlns:a16="http://schemas.microsoft.com/office/drawing/2014/main" val="20000"/>
                    </a:ext>
                  </a:extLst>
                </a:gridCol>
                <a:gridCol w="1617057">
                  <a:extLst>
                    <a:ext uri="{9D8B030D-6E8A-4147-A177-3AD203B41FA5}">
                      <a16:colId xmlns:a16="http://schemas.microsoft.com/office/drawing/2014/main" val="20001"/>
                    </a:ext>
                  </a:extLst>
                </a:gridCol>
                <a:gridCol w="3772472">
                  <a:extLst>
                    <a:ext uri="{9D8B030D-6E8A-4147-A177-3AD203B41FA5}">
                      <a16:colId xmlns:a16="http://schemas.microsoft.com/office/drawing/2014/main" val="20002"/>
                    </a:ext>
                  </a:extLst>
                </a:gridCol>
              </a:tblGrid>
              <a:tr h="718985">
                <a:tc rowSpan="6">
                  <a:txBody>
                    <a:bodyPr/>
                    <a:lstStyle/>
                    <a:p>
                      <a:endParaRPr lang="nb-NO" dirty="0">
                        <a:latin typeface="Bell MT" panose="02020503060305020303" pitchFamily="18" charset="0"/>
                        <a:cs typeface="Arial" panose="020B0604020202020204" pitchFamily="34" charset="0"/>
                      </a:endParaRPr>
                    </a:p>
                    <a:p>
                      <a:endParaRPr lang="nb-NO" dirty="0">
                        <a:latin typeface="Bell MT" panose="02020503060305020303"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nb-NO" sz="1200" b="0" dirty="0">
                          <a:solidFill>
                            <a:schemeClr val="tx1"/>
                          </a:solidFill>
                          <a:latin typeface="Bell MT" panose="02020503060305020303" pitchFamily="18" charset="0"/>
                          <a:cs typeface="Arial" panose="020B0604020202020204" pitchFamily="34" charset="0"/>
                        </a:rPr>
                        <a:t>MÅL</a:t>
                      </a:r>
                    </a:p>
                  </a:txBody>
                  <a:tcPr>
                    <a:lnL w="12700" cmpd="sng">
                      <a:noFill/>
                    </a:lnL>
                  </a:tcPr>
                </a:tc>
                <a:tc>
                  <a:txBody>
                    <a:bodyPr/>
                    <a:lstStyle/>
                    <a:p>
                      <a:pPr algn="ctr"/>
                      <a:r>
                        <a:rPr lang="nb-NO" sz="1400" b="0" dirty="0">
                          <a:solidFill>
                            <a:schemeClr val="tx1"/>
                          </a:solidFill>
                          <a:latin typeface="Bell MT" panose="02020503060305020303" pitchFamily="18" charset="0"/>
                          <a:cs typeface="Arial" panose="020B0604020202020204" pitchFamily="34" charset="0"/>
                        </a:rPr>
                        <a:t>For</a:t>
                      </a:r>
                      <a:r>
                        <a:rPr lang="nb-NO" sz="1400" b="0" baseline="0" dirty="0">
                          <a:solidFill>
                            <a:schemeClr val="tx1"/>
                          </a:solidFill>
                          <a:latin typeface="Bell MT" panose="02020503060305020303" pitchFamily="18" charset="0"/>
                          <a:cs typeface="Arial" panose="020B0604020202020204" pitchFamily="34" charset="0"/>
                        </a:rPr>
                        <a:t> å nå målene, er kriteriene at personalet skal støtte barna slik at de kan....</a:t>
                      </a:r>
                      <a:endParaRPr lang="nb-NO" sz="1400" b="0" dirty="0">
                        <a:solidFill>
                          <a:schemeClr val="tx1"/>
                        </a:solidFill>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0"/>
                  </a:ext>
                </a:extLst>
              </a:tr>
              <a:tr h="671053">
                <a:tc vMerge="1">
                  <a:txBody>
                    <a:bodyPr/>
                    <a:lstStyle/>
                    <a:p>
                      <a:endParaRPr lang="nb-NO"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0-2 år </a:t>
                      </a:r>
                    </a:p>
                    <a:p>
                      <a:r>
                        <a:rPr lang="nb-NO" sz="1000" dirty="0">
                          <a:latin typeface="Bell MT" panose="02020503060305020303" pitchFamily="18" charset="0"/>
                          <a:cs typeface="Arial" panose="020B0604020202020204" pitchFamily="34" charset="0"/>
                        </a:rPr>
                        <a:t>Barna</a:t>
                      </a:r>
                      <a:r>
                        <a:rPr lang="nb-NO" sz="1000" baseline="0" dirty="0">
                          <a:latin typeface="Bell MT" panose="02020503060305020303" pitchFamily="18" charset="0"/>
                          <a:cs typeface="Arial" panose="020B0604020202020204" pitchFamily="34" charset="0"/>
                        </a:rPr>
                        <a:t> skal bruke sansene og gjøre seg kjent med rom og form</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Få</a:t>
                      </a:r>
                      <a:r>
                        <a:rPr lang="nb-NO" sz="1000" baseline="0" dirty="0">
                          <a:latin typeface="Bell MT" panose="02020503060305020303" pitchFamily="18" charset="0"/>
                          <a:cs typeface="Arial" panose="020B0604020202020204" pitchFamily="34" charset="0"/>
                        </a:rPr>
                        <a:t> erfare å leke med ulike former og mønstre.</a:t>
                      </a:r>
                    </a:p>
                    <a:p>
                      <a:r>
                        <a:rPr lang="nb-NO" sz="1000" baseline="0" dirty="0">
                          <a:latin typeface="Bell MT" panose="02020503060305020303" pitchFamily="18" charset="0"/>
                          <a:cs typeface="Arial" panose="020B0604020202020204" pitchFamily="34" charset="0"/>
                        </a:rPr>
                        <a:t>Bli kjent med ulike begreper, som stor, liten, minst, mellom og størst. Plasseringsord; over, under og bak.</a:t>
                      </a:r>
                    </a:p>
                    <a:p>
                      <a:r>
                        <a:rPr lang="nb-NO" sz="1000" baseline="0" dirty="0">
                          <a:latin typeface="Bell MT" panose="02020503060305020303" pitchFamily="18" charset="0"/>
                          <a:cs typeface="Arial" panose="020B0604020202020204" pitchFamily="34" charset="0"/>
                        </a:rPr>
                        <a:t>Få tilgang til relevante materialer og leker, som putteboks, puslespill og klosser. </a:t>
                      </a:r>
                    </a:p>
                    <a:p>
                      <a:r>
                        <a:rPr lang="nb-NO" sz="1000" baseline="0" dirty="0">
                          <a:latin typeface="Bell MT" panose="02020503060305020303" pitchFamily="18" charset="0"/>
                          <a:cs typeface="Arial" panose="020B0604020202020204" pitchFamily="34" charset="0"/>
                        </a:rPr>
                        <a:t>Etter hvert delta ved f.eks. dekke bord og rydde.</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1"/>
                  </a:ext>
                </a:extLst>
              </a:tr>
              <a:tr h="1054511">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2-4 år</a:t>
                      </a:r>
                    </a:p>
                    <a:p>
                      <a:r>
                        <a:rPr lang="nb-NO" sz="1000" dirty="0">
                          <a:latin typeface="Bell MT" panose="02020503060305020303" pitchFamily="18" charset="0"/>
                          <a:cs typeface="Arial" panose="020B0604020202020204" pitchFamily="34" charset="0"/>
                        </a:rPr>
                        <a:t>Å</a:t>
                      </a:r>
                      <a:r>
                        <a:rPr lang="nb-NO" sz="1000" baseline="0" dirty="0">
                          <a:latin typeface="Bell MT" panose="02020503060305020303" pitchFamily="18" charset="0"/>
                          <a:cs typeface="Arial" panose="020B0604020202020204" pitchFamily="34" charset="0"/>
                        </a:rPr>
                        <a:t> bli kjent med geometriske begreper, romforståelse, tall og telling</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Få erfare,</a:t>
                      </a:r>
                      <a:r>
                        <a:rPr lang="nb-NO" sz="1000" baseline="0" dirty="0">
                          <a:latin typeface="Bell MT" panose="02020503060305020303" pitchFamily="18" charset="0"/>
                          <a:cs typeface="Arial" panose="020B0604020202020204" pitchFamily="34" charset="0"/>
                        </a:rPr>
                        <a:t> utforske og leke med tall, mønster og form. Bli kjent med enkle matematiske begreper; lik, større, mindre og mer.</a:t>
                      </a:r>
                    </a:p>
                    <a:p>
                      <a:r>
                        <a:rPr lang="nb-NO" sz="1000" baseline="0" dirty="0">
                          <a:latin typeface="Bell MT" panose="02020503060305020303" pitchFamily="18" charset="0"/>
                          <a:cs typeface="Arial" panose="020B0604020202020204" pitchFamily="34" charset="0"/>
                        </a:rPr>
                        <a:t>Kunne tallene 1-10.</a:t>
                      </a:r>
                    </a:p>
                    <a:p>
                      <a:r>
                        <a:rPr lang="nb-NO" sz="1000" baseline="0" dirty="0">
                          <a:latin typeface="Bell MT" panose="02020503060305020303" pitchFamily="18" charset="0"/>
                          <a:cs typeface="Arial" panose="020B0604020202020204" pitchFamily="34" charset="0"/>
                        </a:rPr>
                        <a:t>Kunne former som sirkel, firkant og trekant. </a:t>
                      </a:r>
                    </a:p>
                    <a:p>
                      <a:r>
                        <a:rPr lang="nb-NO" sz="1000" baseline="0" dirty="0">
                          <a:latin typeface="Bell MT" panose="02020503060305020303" pitchFamily="18" charset="0"/>
                          <a:cs typeface="Arial" panose="020B0604020202020204" pitchFamily="34" charset="0"/>
                        </a:rPr>
                        <a:t>Lære om størrelser og plasseringsord.</a:t>
                      </a:r>
                    </a:p>
                    <a:p>
                      <a:r>
                        <a:rPr lang="nb-NO" sz="1000" baseline="0" dirty="0">
                          <a:latin typeface="Bell MT" panose="02020503060305020303" pitchFamily="18" charset="0"/>
                          <a:cs typeface="Arial" panose="020B0604020202020204" pitchFamily="34" charset="0"/>
                        </a:rPr>
                        <a:t>Få erfaringer med å se og lage mønster, samt utforske rom og plassering. </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2"/>
                  </a:ext>
                </a:extLst>
              </a:tr>
              <a:tr h="1054511">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4-6 år</a:t>
                      </a:r>
                    </a:p>
                    <a:p>
                      <a:r>
                        <a:rPr lang="nb-NO" sz="1000" dirty="0">
                          <a:latin typeface="Bell MT" panose="02020503060305020303" pitchFamily="18" charset="0"/>
                          <a:cs typeface="Arial" panose="020B0604020202020204" pitchFamily="34" charset="0"/>
                        </a:rPr>
                        <a:t>Få</a:t>
                      </a:r>
                      <a:r>
                        <a:rPr lang="nb-NO" sz="1000" baseline="0" dirty="0">
                          <a:latin typeface="Bell MT" panose="02020503060305020303" pitchFamily="18" charset="0"/>
                          <a:cs typeface="Arial" panose="020B0604020202020204" pitchFamily="34" charset="0"/>
                        </a:rPr>
                        <a:t> eksperimentere med antall, rom og form</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Erfare ulike typer størrelser, former og mål</a:t>
                      </a:r>
                      <a:r>
                        <a:rPr lang="nb-NO" sz="1000" baseline="0" dirty="0">
                          <a:latin typeface="Bell MT" panose="02020503060305020303" pitchFamily="18" charset="0"/>
                          <a:cs typeface="Arial" panose="020B0604020202020204" pitchFamily="34" charset="0"/>
                        </a:rPr>
                        <a:t> gjennom å sortere og sammenligne. </a:t>
                      </a:r>
                    </a:p>
                    <a:p>
                      <a:r>
                        <a:rPr lang="nb-NO" sz="1000" baseline="0" dirty="0">
                          <a:latin typeface="Bell MT" panose="02020503060305020303" pitchFamily="18" charset="0"/>
                          <a:cs typeface="Arial" panose="020B0604020202020204" pitchFamily="34" charset="0"/>
                        </a:rPr>
                        <a:t>Tilegne seg gode og anvendbare matematiske begreper gjennom praktiske oppgaver, lek med tall og beregning. </a:t>
                      </a:r>
                    </a:p>
                    <a:p>
                      <a:r>
                        <a:rPr lang="nb-NO" sz="1000" baseline="0" dirty="0">
                          <a:latin typeface="Bell MT" panose="02020503060305020303" pitchFamily="18" charset="0"/>
                          <a:cs typeface="Arial" panose="020B0604020202020204" pitchFamily="34" charset="0"/>
                        </a:rPr>
                        <a:t>Telling og lek med mengde og form.</a:t>
                      </a:r>
                    </a:p>
                  </a:txBody>
                  <a:tcPr/>
                </a:tc>
                <a:extLst>
                  <a:ext uri="{0D108BD9-81ED-4DB2-BD59-A6C34878D82A}">
                    <a16:rowId xmlns:a16="http://schemas.microsoft.com/office/drawing/2014/main" val="10003"/>
                  </a:ext>
                </a:extLst>
              </a:tr>
              <a:tr h="291588">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4"/>
                  </a:ext>
                </a:extLst>
              </a:tr>
              <a:tr h="224719">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dirty="0">
                          <a:latin typeface="Bell MT" panose="02020503060305020303" pitchFamily="18" charset="0"/>
                          <a:cs typeface="Arial" panose="020B0604020202020204" pitchFamily="34" charset="0"/>
                        </a:rPr>
                        <a:t>Voksenrollen</a:t>
                      </a:r>
                    </a:p>
                  </a:txBody>
                  <a:tcPr>
                    <a:lnL w="12700" cmpd="sng">
                      <a:noFill/>
                    </a:lnL>
                  </a:tcPr>
                </a:tc>
                <a:tc>
                  <a:txBody>
                    <a:bodyPr/>
                    <a:lstStyle/>
                    <a:p>
                      <a:r>
                        <a:rPr lang="nb-NO" sz="1000" dirty="0">
                          <a:latin typeface="Bell MT" panose="02020503060305020303" pitchFamily="18" charset="0"/>
                          <a:cs typeface="Arial" panose="020B0604020202020204" pitchFamily="34" charset="0"/>
                        </a:rPr>
                        <a:t>Styrke barn nysgjerrighet,</a:t>
                      </a:r>
                      <a:r>
                        <a:rPr lang="nb-NO" sz="1000" baseline="0" dirty="0">
                          <a:latin typeface="Bell MT" panose="02020503060305020303" pitchFamily="18" charset="0"/>
                          <a:cs typeface="Arial" panose="020B0604020202020204" pitchFamily="34" charset="0"/>
                        </a:rPr>
                        <a:t> </a:t>
                      </a:r>
                      <a:r>
                        <a:rPr lang="nb-NO" sz="1000" dirty="0">
                          <a:latin typeface="Bell MT" panose="02020503060305020303" pitchFamily="18" charset="0"/>
                          <a:cs typeface="Arial" panose="020B0604020202020204" pitchFamily="34" charset="0"/>
                        </a:rPr>
                        <a:t>matematikk glede og lyst til å utforske matematiske sammen</a:t>
                      </a:r>
                      <a:r>
                        <a:rPr lang="nb-NO" sz="1000" baseline="0" dirty="0">
                          <a:latin typeface="Bell MT" panose="02020503060305020303" pitchFamily="18" charset="0"/>
                          <a:cs typeface="Arial" panose="020B0604020202020204" pitchFamily="34" charset="0"/>
                        </a:rPr>
                        <a:t>henger. </a:t>
                      </a:r>
                    </a:p>
                    <a:p>
                      <a:r>
                        <a:rPr lang="nb-NO" sz="1000" baseline="0" dirty="0">
                          <a:latin typeface="Bell MT" panose="02020503060305020303" pitchFamily="18" charset="0"/>
                          <a:cs typeface="Arial" panose="020B0604020202020204" pitchFamily="34" charset="0"/>
                        </a:rPr>
                        <a:t>Resonere og undre seg sammen med barna om likheter, ulikheter, størrelse og antall. Tilby materiell som gir barna erfaringer med klassifisering, sortering og sammenligning. Bruke matematiske begreper reflektert og aktivt i hverdagen. </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8" name="TekstSylinder 7"/>
          <p:cNvSpPr txBox="1"/>
          <p:nvPr/>
        </p:nvSpPr>
        <p:spPr>
          <a:xfrm>
            <a:off x="4511824" y="1412776"/>
            <a:ext cx="360040" cy="3785652"/>
          </a:xfrm>
          <a:prstGeom prst="rect">
            <a:avLst/>
          </a:prstGeom>
          <a:noFill/>
        </p:spPr>
        <p:txBody>
          <a:bodyPr wrap="square" rtlCol="0">
            <a:spAutoFit/>
          </a:bodyPr>
          <a:lstStyle/>
          <a:p>
            <a:r>
              <a:rPr lang="nb-NO" sz="2400" dirty="0" err="1">
                <a:latin typeface="Algerian" panose="04020705040A02060702" pitchFamily="82" charset="0"/>
              </a:rPr>
              <a:t>Progres</a:t>
            </a:r>
            <a:endParaRPr lang="nb-NO" sz="2400" dirty="0">
              <a:latin typeface="Algerian" panose="04020705040A02060702" pitchFamily="82" charset="0"/>
            </a:endParaRPr>
          </a:p>
          <a:p>
            <a:r>
              <a:rPr lang="nb-NO" sz="2400" dirty="0" err="1">
                <a:latin typeface="Algerian" panose="04020705040A02060702" pitchFamily="82" charset="0"/>
              </a:rPr>
              <a:t>jon</a:t>
            </a:r>
            <a:r>
              <a:rPr lang="nb-NO" sz="2400" dirty="0">
                <a:latin typeface="Algerian" panose="04020705040A02060702" pitchFamily="82" charset="0"/>
              </a:rPr>
              <a:t> </a:t>
            </a:r>
          </a:p>
        </p:txBody>
      </p:sp>
    </p:spTree>
    <p:extLst>
      <p:ext uri="{BB962C8B-B14F-4D97-AF65-F5344CB8AC3E}">
        <p14:creationId xmlns:p14="http://schemas.microsoft.com/office/powerpoint/2010/main" val="29763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215680" y="332657"/>
            <a:ext cx="7706816" cy="689247"/>
          </a:xfrm>
        </p:spPr>
        <p:txBody>
          <a:bodyPr/>
          <a:lstStyle/>
          <a:p>
            <a:r>
              <a:rPr lang="nb-NO" sz="3200" dirty="0">
                <a:ln w="0">
                  <a:solidFill>
                    <a:sysClr val="windowText" lastClr="000000"/>
                  </a:solidFill>
                </a:ln>
                <a:effectLst>
                  <a:outerShdw blurRad="38100" dist="25400" dir="5400000" algn="ctr" rotWithShape="0">
                    <a:srgbClr val="6E747A">
                      <a:alpha val="43000"/>
                    </a:srgbClr>
                  </a:outerShdw>
                </a:effectLst>
                <a:latin typeface="Algerian" panose="04020705040A02060702" pitchFamily="82" charset="0"/>
              </a:rPr>
              <a:t>Kunst</a:t>
            </a:r>
            <a:r>
              <a:rPr lang="nb-NO" sz="3600" dirty="0">
                <a:ln w="0">
                  <a:solidFill>
                    <a:sysClr val="windowText" lastClr="000000"/>
                  </a:solidFill>
                </a:ln>
                <a:effectLst>
                  <a:outerShdw blurRad="38100" dist="25400" dir="5400000" algn="ctr" rotWithShape="0">
                    <a:srgbClr val="6E747A">
                      <a:alpha val="43000"/>
                    </a:srgbClr>
                  </a:outerShdw>
                </a:effectLst>
                <a:latin typeface="Algerian" panose="04020705040A02060702" pitchFamily="82" charset="0"/>
              </a:rPr>
              <a:t>, kultur og kreativitet</a:t>
            </a:r>
          </a:p>
        </p:txBody>
      </p:sp>
      <p:sp>
        <p:nvSpPr>
          <p:cNvPr id="3" name="Undertittel 2"/>
          <p:cNvSpPr>
            <a:spLocks noGrp="1"/>
          </p:cNvSpPr>
          <p:nvPr>
            <p:ph type="subTitle" idx="1"/>
          </p:nvPr>
        </p:nvSpPr>
        <p:spPr>
          <a:xfrm>
            <a:off x="1703512" y="980728"/>
            <a:ext cx="2376264" cy="5616624"/>
          </a:xfrm>
        </p:spPr>
        <p:txBody>
          <a:bodyPr>
            <a:noAutofit/>
          </a:bodyPr>
          <a:lstStyle/>
          <a:p>
            <a:pPr algn="l"/>
            <a:r>
              <a:rPr lang="nb-NO" sz="1200" b="1" dirty="0">
                <a:solidFill>
                  <a:schemeClr val="tx1"/>
                </a:solidFill>
                <a:latin typeface="Bell MT" panose="02020503060305020303" pitchFamily="18" charset="0"/>
                <a:cs typeface="Arial" panose="020B0604020202020204" pitchFamily="34" charset="0"/>
              </a:rPr>
              <a:t>Rammeplanen sier at barnehagen skal bidra til at barna:</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Har tilgang til ting, rom og materialer som støtter opp om deres lekende og estetiske uttrykksformer.</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Tar i bruk fantasi, kreativ tenkning og skaperglede.</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Bearbeider inntrykk og følelser i møtet med kunst, kultur og estetikk gjennom skapende virksomhet ute og inne. </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Møter et mangfold av kunstneriske og kulturelle uttrykksformer og utforsker og deltar i kunst, og kulturopplevelser sammen med andre. </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Bruker ulike teknikker, materialer, verktøy og teknologi til å uttrykke seg estetisk. </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Opplever glede og stolthet over egen kulturell tilhørighet. </a:t>
            </a:r>
          </a:p>
          <a:p>
            <a:pPr marL="171450" indent="-171450" algn="l">
              <a:buFont typeface="Arial" panose="020B0604020202020204" pitchFamily="34" charset="0"/>
              <a:buChar char="•"/>
            </a:pPr>
            <a:endParaRPr lang="nb-NO" sz="1100" dirty="0">
              <a:solidFill>
                <a:schemeClr val="tx1"/>
              </a:solidFill>
              <a:latin typeface="Arial" panose="020B0604020202020204" pitchFamily="34" charset="0"/>
              <a:cs typeface="Arial" panose="020B0604020202020204" pitchFamily="34" charset="0"/>
            </a:endParaRPr>
          </a:p>
          <a:p>
            <a:pPr algn="l"/>
            <a:endParaRPr lang="nb-NO" sz="1100" dirty="0">
              <a:latin typeface="Arial" panose="020B0604020202020204" pitchFamily="34" charset="0"/>
              <a:cs typeface="Arial" panose="020B0604020202020204" pitchFamily="34" charset="0"/>
            </a:endParaRPr>
          </a:p>
          <a:p>
            <a:pPr algn="l"/>
            <a:endParaRPr lang="nb-NO" sz="1100" dirty="0">
              <a:latin typeface="Arial" panose="020B0604020202020204" pitchFamily="34" charset="0"/>
              <a:cs typeface="Arial" panose="020B0604020202020204" pitchFamily="34" charset="0"/>
            </a:endParaRPr>
          </a:p>
          <a:p>
            <a:endParaRPr lang="nb-NO" sz="1100" dirty="0">
              <a:latin typeface="Arial" panose="020B0604020202020204" pitchFamily="34" charset="0"/>
              <a:cs typeface="Arial" panose="020B0604020202020204" pitchFamily="34" charset="0"/>
            </a:endParaRPr>
          </a:p>
        </p:txBody>
      </p:sp>
      <p:graphicFrame>
        <p:nvGraphicFramePr>
          <p:cNvPr id="7" name="Tabell 6"/>
          <p:cNvGraphicFramePr>
            <a:graphicFrameLocks noGrp="1"/>
          </p:cNvGraphicFramePr>
          <p:nvPr>
            <p:extLst>
              <p:ext uri="{D42A27DB-BD31-4B8C-83A1-F6EECF244321}">
                <p14:modId xmlns:p14="http://schemas.microsoft.com/office/powerpoint/2010/main" val="2905473759"/>
              </p:ext>
            </p:extLst>
          </p:nvPr>
        </p:nvGraphicFramePr>
        <p:xfrm>
          <a:off x="4511824" y="983706"/>
          <a:ext cx="5951984" cy="4881533"/>
        </p:xfrm>
        <a:graphic>
          <a:graphicData uri="http://schemas.openxmlformats.org/drawingml/2006/table">
            <a:tbl>
              <a:tblPr firstRow="1" bandRow="1">
                <a:tableStyleId>{5C22544A-7EE6-4342-B048-85BDC9FD1C3A}</a:tableStyleId>
              </a:tblPr>
              <a:tblGrid>
                <a:gridCol w="562455">
                  <a:extLst>
                    <a:ext uri="{9D8B030D-6E8A-4147-A177-3AD203B41FA5}">
                      <a16:colId xmlns:a16="http://schemas.microsoft.com/office/drawing/2014/main" val="20000"/>
                    </a:ext>
                  </a:extLst>
                </a:gridCol>
                <a:gridCol w="1617057">
                  <a:extLst>
                    <a:ext uri="{9D8B030D-6E8A-4147-A177-3AD203B41FA5}">
                      <a16:colId xmlns:a16="http://schemas.microsoft.com/office/drawing/2014/main" val="20001"/>
                    </a:ext>
                  </a:extLst>
                </a:gridCol>
                <a:gridCol w="3772472">
                  <a:extLst>
                    <a:ext uri="{9D8B030D-6E8A-4147-A177-3AD203B41FA5}">
                      <a16:colId xmlns:a16="http://schemas.microsoft.com/office/drawing/2014/main" val="20002"/>
                    </a:ext>
                  </a:extLst>
                </a:gridCol>
              </a:tblGrid>
              <a:tr h="718985">
                <a:tc rowSpan="6">
                  <a:txBody>
                    <a:bodyPr/>
                    <a:lstStyle/>
                    <a:p>
                      <a:endParaRPr lang="nb-NO" dirty="0">
                        <a:latin typeface="Bell MT" panose="02020503060305020303" pitchFamily="18" charset="0"/>
                        <a:cs typeface="Arial" panose="020B0604020202020204" pitchFamily="34" charset="0"/>
                      </a:endParaRPr>
                    </a:p>
                    <a:p>
                      <a:endParaRPr lang="nb-NO" dirty="0">
                        <a:latin typeface="Bell MT" panose="02020503060305020303"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nb-NO" sz="1400" b="0" dirty="0">
                          <a:solidFill>
                            <a:schemeClr val="tx1"/>
                          </a:solidFill>
                          <a:latin typeface="Bell MT" panose="02020503060305020303" pitchFamily="18" charset="0"/>
                          <a:cs typeface="Arial" panose="020B0604020202020204" pitchFamily="34" charset="0"/>
                        </a:rPr>
                        <a:t>MÅL</a:t>
                      </a:r>
                    </a:p>
                  </a:txBody>
                  <a:tcPr>
                    <a:lnL w="12700" cmpd="sng">
                      <a:noFill/>
                    </a:lnL>
                  </a:tcPr>
                </a:tc>
                <a:tc>
                  <a:txBody>
                    <a:bodyPr/>
                    <a:lstStyle/>
                    <a:p>
                      <a:pPr algn="ctr"/>
                      <a:r>
                        <a:rPr lang="nb-NO" sz="1400" b="0" dirty="0">
                          <a:solidFill>
                            <a:schemeClr val="tx1"/>
                          </a:solidFill>
                          <a:latin typeface="Bell MT" panose="02020503060305020303" pitchFamily="18" charset="0"/>
                          <a:cs typeface="Arial" panose="020B0604020202020204" pitchFamily="34" charset="0"/>
                        </a:rPr>
                        <a:t>For</a:t>
                      </a:r>
                      <a:r>
                        <a:rPr lang="nb-NO" sz="1400" b="0" baseline="0" dirty="0">
                          <a:solidFill>
                            <a:schemeClr val="tx1"/>
                          </a:solidFill>
                          <a:latin typeface="Bell MT" panose="02020503060305020303" pitchFamily="18" charset="0"/>
                          <a:cs typeface="Arial" panose="020B0604020202020204" pitchFamily="34" charset="0"/>
                        </a:rPr>
                        <a:t> å nå målene, er kriteriene at personalet skal støtte barna slik at de kan....</a:t>
                      </a:r>
                      <a:endParaRPr lang="nb-NO" sz="1400" b="0" dirty="0">
                        <a:solidFill>
                          <a:schemeClr val="tx1"/>
                        </a:solidFill>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0"/>
                  </a:ext>
                </a:extLst>
              </a:tr>
              <a:tr h="671053">
                <a:tc vMerge="1">
                  <a:txBody>
                    <a:bodyPr/>
                    <a:lstStyle/>
                    <a:p>
                      <a:endParaRPr lang="nb-NO"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0-2 år </a:t>
                      </a:r>
                    </a:p>
                    <a:p>
                      <a:r>
                        <a:rPr lang="nb-NO" sz="1000" dirty="0">
                          <a:latin typeface="Bell MT" panose="02020503060305020303" pitchFamily="18" charset="0"/>
                          <a:cs typeface="Arial" panose="020B0604020202020204" pitchFamily="34" charset="0"/>
                        </a:rPr>
                        <a:t>Barna</a:t>
                      </a:r>
                      <a:r>
                        <a:rPr lang="nb-NO" sz="1000" baseline="0" dirty="0">
                          <a:latin typeface="Bell MT" panose="02020503060305020303" pitchFamily="18" charset="0"/>
                          <a:cs typeface="Arial" panose="020B0604020202020204" pitchFamily="34" charset="0"/>
                        </a:rPr>
                        <a:t> skal oppleve tilstedeværelse av kunst/kultur</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Oppleve glede ved musikk,</a:t>
                      </a:r>
                      <a:r>
                        <a:rPr lang="nb-NO" sz="1000" baseline="0" dirty="0">
                          <a:latin typeface="Bell MT" panose="02020503060305020303" pitchFamily="18" charset="0"/>
                          <a:cs typeface="Arial" panose="020B0604020202020204" pitchFamily="34" charset="0"/>
                        </a:rPr>
                        <a:t> rytme og bevegelse. Være sammen om kulturopplevelser.</a:t>
                      </a:r>
                    </a:p>
                    <a:p>
                      <a:r>
                        <a:rPr lang="nb-NO" sz="1000" baseline="0" dirty="0">
                          <a:latin typeface="Bell MT" panose="02020503060305020303" pitchFamily="18" charset="0"/>
                          <a:cs typeface="Arial" panose="020B0604020202020204" pitchFamily="34" charset="0"/>
                        </a:rPr>
                        <a:t>Få erfaringer med ulike estetiske materialer og virkemidler; fingermaling, leire, sang, dans og musikk.</a:t>
                      </a:r>
                    </a:p>
                    <a:p>
                      <a:r>
                        <a:rPr lang="nb-NO" sz="1000" baseline="0" dirty="0">
                          <a:latin typeface="Bell MT" panose="02020503060305020303" pitchFamily="18" charset="0"/>
                          <a:cs typeface="Arial" panose="020B0604020202020204" pitchFamily="34" charset="0"/>
                        </a:rPr>
                        <a:t>Få kjennskap til primærfargene; gul, blå og rød.  </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1"/>
                  </a:ext>
                </a:extLst>
              </a:tr>
              <a:tr h="1054511">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2-4 år</a:t>
                      </a:r>
                    </a:p>
                    <a:p>
                      <a:r>
                        <a:rPr lang="nb-NO" sz="1000" dirty="0">
                          <a:latin typeface="Bell MT" panose="02020503060305020303" pitchFamily="18" charset="0"/>
                          <a:cs typeface="Arial" panose="020B0604020202020204" pitchFamily="34" charset="0"/>
                        </a:rPr>
                        <a:t>Styrke</a:t>
                      </a:r>
                      <a:r>
                        <a:rPr lang="nb-NO" sz="1000" baseline="0" dirty="0">
                          <a:latin typeface="Bell MT" panose="02020503060305020303" pitchFamily="18" charset="0"/>
                          <a:cs typeface="Arial" panose="020B0604020202020204" pitchFamily="34" charset="0"/>
                        </a:rPr>
                        <a:t> barnas kulturelle identitet og personlig utrykk</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Få</a:t>
                      </a:r>
                      <a:r>
                        <a:rPr lang="nb-NO" sz="1000" baseline="0" dirty="0">
                          <a:latin typeface="Bell MT" panose="02020503060305020303" pitchFamily="18" charset="0"/>
                          <a:cs typeface="Arial" panose="020B0604020202020204" pitchFamily="34" charset="0"/>
                        </a:rPr>
                        <a:t> mulighet til å utforske mange ulike formingsaktiviteter som f.eks. maling med ulike teknikker, lage julepynt og påskepynt samt bruk av materialer vi finner i naturen. </a:t>
                      </a:r>
                    </a:p>
                    <a:p>
                      <a:r>
                        <a:rPr lang="nb-NO" sz="1000" baseline="0" dirty="0">
                          <a:latin typeface="Bell MT" panose="02020503060305020303" pitchFamily="18" charset="0"/>
                          <a:cs typeface="Arial" panose="020B0604020202020204" pitchFamily="34" charset="0"/>
                        </a:rPr>
                        <a:t>Lytte til musikk og legge til rette for bevegelse til musikk. </a:t>
                      </a:r>
                    </a:p>
                    <a:p>
                      <a:r>
                        <a:rPr lang="nb-NO" sz="1000" baseline="0" dirty="0">
                          <a:latin typeface="Bell MT" panose="02020503060305020303" pitchFamily="18" charset="0"/>
                          <a:cs typeface="Arial" panose="020B0604020202020204" pitchFamily="34" charset="0"/>
                        </a:rPr>
                        <a:t>Få kjennskap til ulike farger og at de kan blandes til nye farger. Respekt for personlig uttrykk.</a:t>
                      </a:r>
                    </a:p>
                    <a:p>
                      <a:r>
                        <a:rPr lang="nb-NO" sz="1000" baseline="0" dirty="0">
                          <a:latin typeface="Bell MT" panose="02020503060305020303" pitchFamily="18" charset="0"/>
                          <a:cs typeface="Arial" panose="020B0604020202020204" pitchFamily="34" charset="0"/>
                        </a:rPr>
                        <a:t>Feire samefolkets dag.</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2"/>
                  </a:ext>
                </a:extLst>
              </a:tr>
              <a:tr h="1054511">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4-6 år</a:t>
                      </a:r>
                    </a:p>
                    <a:p>
                      <a:r>
                        <a:rPr lang="nb-NO" sz="1000" dirty="0">
                          <a:latin typeface="Bell MT" panose="02020503060305020303" pitchFamily="18" charset="0"/>
                          <a:cs typeface="Arial" panose="020B0604020202020204" pitchFamily="34" charset="0"/>
                        </a:rPr>
                        <a:t>Kunst/kultur</a:t>
                      </a:r>
                      <a:r>
                        <a:rPr lang="nb-NO" sz="1000" baseline="0" dirty="0">
                          <a:latin typeface="Bell MT" panose="02020503060305020303" pitchFamily="18" charset="0"/>
                          <a:cs typeface="Arial" panose="020B0604020202020204" pitchFamily="34" charset="0"/>
                        </a:rPr>
                        <a:t> og estetikk skal bidra til nær og gjensidig forståelse</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Bruke ulike musikalske uttrykk sammen</a:t>
                      </a:r>
                      <a:r>
                        <a:rPr lang="nb-NO" sz="1000" baseline="0" dirty="0">
                          <a:latin typeface="Bell MT" panose="02020503060305020303" pitchFamily="18" charset="0"/>
                          <a:cs typeface="Arial" panose="020B0604020202020204" pitchFamily="34" charset="0"/>
                        </a:rPr>
                        <a:t> med andre. Lære sanger med flere vers.</a:t>
                      </a:r>
                    </a:p>
                    <a:p>
                      <a:r>
                        <a:rPr lang="nb-NO" sz="1000" baseline="0" dirty="0">
                          <a:latin typeface="Bell MT" panose="02020503060305020303" pitchFamily="18" charset="0"/>
                          <a:cs typeface="Arial" panose="020B0604020202020204" pitchFamily="34" charset="0"/>
                        </a:rPr>
                        <a:t>Ta i bruk ulike estetiske virkemidler og teknikker til å skape eget uttrykk, samt vise glede over det andre får til.</a:t>
                      </a:r>
                    </a:p>
                    <a:p>
                      <a:r>
                        <a:rPr lang="nb-NO" sz="1000" baseline="0" dirty="0">
                          <a:latin typeface="Bell MT" panose="02020503060305020303" pitchFamily="18" charset="0"/>
                          <a:cs typeface="Arial" panose="020B0604020202020204" pitchFamily="34" charset="0"/>
                        </a:rPr>
                        <a:t>Lære farger og kunne benevne og sortere ut fra disse. Vite hvordan man kan lage grønn, </a:t>
                      </a:r>
                      <a:r>
                        <a:rPr lang="nb-NO" sz="1000" baseline="0" dirty="0" err="1">
                          <a:latin typeface="Bell MT" panose="02020503060305020303" pitchFamily="18" charset="0"/>
                          <a:cs typeface="Arial" panose="020B0604020202020204" pitchFamily="34" charset="0"/>
                        </a:rPr>
                        <a:t>orange</a:t>
                      </a:r>
                      <a:r>
                        <a:rPr lang="nb-NO" sz="1000" baseline="0" dirty="0">
                          <a:latin typeface="Bell MT" panose="02020503060305020303" pitchFamily="18" charset="0"/>
                          <a:cs typeface="Arial" panose="020B0604020202020204" pitchFamily="34" charset="0"/>
                        </a:rPr>
                        <a:t> og lilla.</a:t>
                      </a:r>
                    </a:p>
                    <a:p>
                      <a:r>
                        <a:rPr lang="nb-NO" sz="1000" baseline="0" dirty="0">
                          <a:latin typeface="Bell MT" panose="02020503060305020303" pitchFamily="18" charset="0"/>
                          <a:cs typeface="Arial" panose="020B0604020202020204" pitchFamily="34" charset="0"/>
                        </a:rPr>
                        <a:t>Feire samefolkets dag og snakker om andre kulturer. </a:t>
                      </a:r>
                    </a:p>
                  </a:txBody>
                  <a:tcPr/>
                </a:tc>
                <a:extLst>
                  <a:ext uri="{0D108BD9-81ED-4DB2-BD59-A6C34878D82A}">
                    <a16:rowId xmlns:a16="http://schemas.microsoft.com/office/drawing/2014/main" val="10003"/>
                  </a:ext>
                </a:extLst>
              </a:tr>
              <a:tr h="291588">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4"/>
                  </a:ext>
                </a:extLst>
              </a:tr>
              <a:tr h="224719">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dirty="0">
                          <a:latin typeface="Bell MT" panose="02020503060305020303" pitchFamily="18" charset="0"/>
                          <a:cs typeface="Arial" panose="020B0604020202020204" pitchFamily="34" charset="0"/>
                        </a:rPr>
                        <a:t>Voksenrollen</a:t>
                      </a:r>
                    </a:p>
                  </a:txBody>
                  <a:tcPr>
                    <a:lnL w="12700" cmpd="sng">
                      <a:noFill/>
                    </a:lnL>
                  </a:tcPr>
                </a:tc>
                <a:tc>
                  <a:txBody>
                    <a:bodyPr/>
                    <a:lstStyle/>
                    <a:p>
                      <a:r>
                        <a:rPr lang="nb-NO" sz="1000" dirty="0">
                          <a:latin typeface="Bell MT" panose="02020503060305020303" pitchFamily="18" charset="0"/>
                          <a:cs typeface="Arial" panose="020B0604020202020204" pitchFamily="34" charset="0"/>
                        </a:rPr>
                        <a:t>Sørge for at barna daglig har tilgang til</a:t>
                      </a:r>
                      <a:r>
                        <a:rPr lang="nb-NO" sz="1000" baseline="0" dirty="0">
                          <a:latin typeface="Bell MT" panose="02020503060305020303" pitchFamily="18" charset="0"/>
                          <a:cs typeface="Arial" panose="020B0604020202020204" pitchFamily="34" charset="0"/>
                        </a:rPr>
                        <a:t> variert materiale og verktøy for skapende virksomhet. Motivere og inspirere barna til å uttrykke seg kreativt og gi dem mulighet for å finne sine egne uttrykksformer. </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8" name="TekstSylinder 7"/>
          <p:cNvSpPr txBox="1"/>
          <p:nvPr/>
        </p:nvSpPr>
        <p:spPr>
          <a:xfrm>
            <a:off x="4511824" y="1412776"/>
            <a:ext cx="360040" cy="3785652"/>
          </a:xfrm>
          <a:prstGeom prst="rect">
            <a:avLst/>
          </a:prstGeom>
          <a:noFill/>
        </p:spPr>
        <p:txBody>
          <a:bodyPr wrap="square" rtlCol="0">
            <a:spAutoFit/>
          </a:bodyPr>
          <a:lstStyle/>
          <a:p>
            <a:r>
              <a:rPr lang="nb-NO" sz="2400" dirty="0" err="1">
                <a:latin typeface="Algerian" panose="04020705040A02060702" pitchFamily="82" charset="0"/>
              </a:rPr>
              <a:t>Progres</a:t>
            </a:r>
            <a:endParaRPr lang="nb-NO" sz="2400" dirty="0">
              <a:latin typeface="Algerian" panose="04020705040A02060702" pitchFamily="82" charset="0"/>
            </a:endParaRPr>
          </a:p>
          <a:p>
            <a:r>
              <a:rPr lang="nb-NO" sz="2400" dirty="0" err="1">
                <a:latin typeface="Algerian" panose="04020705040A02060702" pitchFamily="82" charset="0"/>
              </a:rPr>
              <a:t>jon</a:t>
            </a:r>
            <a:r>
              <a:rPr lang="nb-NO" sz="2400" dirty="0">
                <a:latin typeface="Algerian" panose="04020705040A02060702" pitchFamily="82" charset="0"/>
              </a:rPr>
              <a:t> </a:t>
            </a:r>
          </a:p>
        </p:txBody>
      </p:sp>
    </p:spTree>
    <p:extLst>
      <p:ext uri="{BB962C8B-B14F-4D97-AF65-F5344CB8AC3E}">
        <p14:creationId xmlns:p14="http://schemas.microsoft.com/office/powerpoint/2010/main" val="4011149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567608" y="404665"/>
            <a:ext cx="7706816" cy="689247"/>
          </a:xfrm>
        </p:spPr>
        <p:txBody>
          <a:bodyPr>
            <a:normAutofit/>
          </a:bodyPr>
          <a:lstStyle/>
          <a:p>
            <a:r>
              <a:rPr lang="nb-NO" sz="3200" dirty="0">
                <a:ln w="0">
                  <a:solidFill>
                    <a:sysClr val="windowText" lastClr="000000"/>
                  </a:solidFill>
                </a:ln>
                <a:effectLst>
                  <a:outerShdw blurRad="38100" dist="25400" dir="5400000" algn="ctr" rotWithShape="0">
                    <a:srgbClr val="6E747A">
                      <a:alpha val="43000"/>
                    </a:srgbClr>
                  </a:outerShdw>
                </a:effectLst>
                <a:latin typeface="Algerian" panose="04020705040A02060702" pitchFamily="82" charset="0"/>
              </a:rPr>
              <a:t>Natur, miljø og teknologi</a:t>
            </a:r>
          </a:p>
        </p:txBody>
      </p:sp>
      <p:sp>
        <p:nvSpPr>
          <p:cNvPr id="3" name="Undertittel 2"/>
          <p:cNvSpPr>
            <a:spLocks noGrp="1"/>
          </p:cNvSpPr>
          <p:nvPr>
            <p:ph type="subTitle" idx="1"/>
          </p:nvPr>
        </p:nvSpPr>
        <p:spPr>
          <a:xfrm>
            <a:off x="1703512" y="980728"/>
            <a:ext cx="2376264" cy="5616624"/>
          </a:xfrm>
        </p:spPr>
        <p:txBody>
          <a:bodyPr>
            <a:noAutofit/>
          </a:bodyPr>
          <a:lstStyle/>
          <a:p>
            <a:pPr algn="l"/>
            <a:r>
              <a:rPr lang="nb-NO" sz="1200" b="1" dirty="0">
                <a:solidFill>
                  <a:schemeClr val="tx1"/>
                </a:solidFill>
                <a:latin typeface="Bell MT" panose="02020503060305020303" pitchFamily="18" charset="0"/>
                <a:cs typeface="Arial" panose="020B0604020202020204" pitchFamily="34" charset="0"/>
              </a:rPr>
              <a:t>Rammeplanen sier at barnehagen skal bidra til at barna:</a:t>
            </a:r>
          </a:p>
          <a:p>
            <a:pPr algn="l"/>
            <a:r>
              <a:rPr lang="nb-NO" sz="1200" dirty="0">
                <a:solidFill>
                  <a:schemeClr val="tx1"/>
                </a:solidFill>
                <a:latin typeface="Bell MT" panose="02020503060305020303" pitchFamily="18" charset="0"/>
                <a:cs typeface="Arial" panose="020B0604020202020204" pitchFamily="34" charset="0"/>
              </a:rPr>
              <a:t>• opplever og utforske naturens mangfold.</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Får gode opplevelser med friluftsliv året rundt.</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Opplever, utforsker og eksperimenterer med naturfenomener og fysiske lover. </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Får kjennskap til naturen og bærekraftig utvikling, lærer av naturen og utvikler respekt og begynnende forståelse for hvordan de kan ta vare på naturen. </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Får kunnskap om dyr og dyreliv.</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Lager konstruksjoner av ulike materialer og utforsker muligheter som ligger i redskaper og teknologi. </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Får kjennskap til menneskets livssyklus. </a:t>
            </a:r>
          </a:p>
          <a:p>
            <a:pPr algn="l"/>
            <a:r>
              <a:rPr lang="nb-NO" sz="1200" dirty="0">
                <a:solidFill>
                  <a:schemeClr val="tx1"/>
                </a:solidFill>
                <a:latin typeface="Bell MT" panose="02020503060305020303" pitchFamily="18" charset="0"/>
                <a:cs typeface="Arial" panose="020B0604020202020204" pitchFamily="34" charset="0"/>
              </a:rPr>
              <a:t>.</a:t>
            </a:r>
          </a:p>
          <a:p>
            <a:pPr algn="l"/>
            <a:endParaRPr lang="nb-NO" sz="1100" dirty="0">
              <a:solidFill>
                <a:schemeClr val="tx1"/>
              </a:solidFill>
              <a:latin typeface="Arial" panose="020B0604020202020204" pitchFamily="34" charset="0"/>
              <a:cs typeface="Arial" panose="020B0604020202020204" pitchFamily="34" charset="0"/>
            </a:endParaRPr>
          </a:p>
          <a:p>
            <a:pPr algn="l"/>
            <a:endParaRPr lang="nb-NO" sz="1100" dirty="0">
              <a:solidFill>
                <a:schemeClr val="tx1"/>
              </a:solidFill>
              <a:latin typeface="Arial" panose="020B0604020202020204" pitchFamily="34" charset="0"/>
              <a:cs typeface="Arial" panose="020B0604020202020204" pitchFamily="34" charset="0"/>
            </a:endParaRPr>
          </a:p>
          <a:p>
            <a:pPr algn="l"/>
            <a:endParaRPr lang="nb-NO" sz="1100" dirty="0">
              <a:latin typeface="Arial" panose="020B0604020202020204" pitchFamily="34" charset="0"/>
              <a:cs typeface="Arial" panose="020B0604020202020204" pitchFamily="34" charset="0"/>
            </a:endParaRPr>
          </a:p>
          <a:p>
            <a:pPr algn="l"/>
            <a:endParaRPr lang="nb-NO" sz="1100" dirty="0">
              <a:latin typeface="Arial" panose="020B0604020202020204" pitchFamily="34" charset="0"/>
              <a:cs typeface="Arial" panose="020B0604020202020204" pitchFamily="34" charset="0"/>
            </a:endParaRPr>
          </a:p>
          <a:p>
            <a:endParaRPr lang="nb-NO" sz="1100" dirty="0">
              <a:latin typeface="Arial" panose="020B0604020202020204" pitchFamily="34" charset="0"/>
              <a:cs typeface="Arial" panose="020B0604020202020204" pitchFamily="34" charset="0"/>
            </a:endParaRPr>
          </a:p>
        </p:txBody>
      </p:sp>
      <p:graphicFrame>
        <p:nvGraphicFramePr>
          <p:cNvPr id="7" name="Tabell 6"/>
          <p:cNvGraphicFramePr>
            <a:graphicFrameLocks noGrp="1"/>
          </p:cNvGraphicFramePr>
          <p:nvPr>
            <p:extLst>
              <p:ext uri="{D42A27DB-BD31-4B8C-83A1-F6EECF244321}">
                <p14:modId xmlns:p14="http://schemas.microsoft.com/office/powerpoint/2010/main" val="3828988450"/>
              </p:ext>
            </p:extLst>
          </p:nvPr>
        </p:nvGraphicFramePr>
        <p:xfrm>
          <a:off x="4511825" y="983704"/>
          <a:ext cx="6048673" cy="5743552"/>
        </p:xfrm>
        <a:graphic>
          <a:graphicData uri="http://schemas.openxmlformats.org/drawingml/2006/table">
            <a:tbl>
              <a:tblPr firstRow="1" bandRow="1">
                <a:tableStyleId>{5C22544A-7EE6-4342-B048-85BDC9FD1C3A}</a:tableStyleId>
              </a:tblPr>
              <a:tblGrid>
                <a:gridCol w="571592">
                  <a:extLst>
                    <a:ext uri="{9D8B030D-6E8A-4147-A177-3AD203B41FA5}">
                      <a16:colId xmlns:a16="http://schemas.microsoft.com/office/drawing/2014/main" val="20000"/>
                    </a:ext>
                  </a:extLst>
                </a:gridCol>
                <a:gridCol w="1643326">
                  <a:extLst>
                    <a:ext uri="{9D8B030D-6E8A-4147-A177-3AD203B41FA5}">
                      <a16:colId xmlns:a16="http://schemas.microsoft.com/office/drawing/2014/main" val="20001"/>
                    </a:ext>
                  </a:extLst>
                </a:gridCol>
                <a:gridCol w="3833755">
                  <a:extLst>
                    <a:ext uri="{9D8B030D-6E8A-4147-A177-3AD203B41FA5}">
                      <a16:colId xmlns:a16="http://schemas.microsoft.com/office/drawing/2014/main" val="20002"/>
                    </a:ext>
                  </a:extLst>
                </a:gridCol>
              </a:tblGrid>
              <a:tr h="805441">
                <a:tc rowSpan="6">
                  <a:txBody>
                    <a:bodyPr/>
                    <a:lstStyle/>
                    <a:p>
                      <a:endParaRPr lang="nb-NO" dirty="0">
                        <a:latin typeface="Bell MT" panose="02020503060305020303" pitchFamily="18" charset="0"/>
                        <a:cs typeface="Arial" panose="020B0604020202020204" pitchFamily="34" charset="0"/>
                      </a:endParaRPr>
                    </a:p>
                    <a:p>
                      <a:endParaRPr lang="nb-NO" dirty="0">
                        <a:latin typeface="Bell MT" panose="02020503060305020303"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nb-NO" sz="1400" b="0" dirty="0">
                          <a:solidFill>
                            <a:schemeClr val="tx1"/>
                          </a:solidFill>
                          <a:latin typeface="Bell MT" panose="02020503060305020303" pitchFamily="18" charset="0"/>
                          <a:cs typeface="Arial" panose="020B0604020202020204" pitchFamily="34" charset="0"/>
                        </a:rPr>
                        <a:t>MÅL</a:t>
                      </a:r>
                    </a:p>
                  </a:txBody>
                  <a:tcPr>
                    <a:lnL w="12700" cmpd="sng">
                      <a:noFill/>
                    </a:lnL>
                  </a:tcPr>
                </a:tc>
                <a:tc>
                  <a:txBody>
                    <a:bodyPr/>
                    <a:lstStyle/>
                    <a:p>
                      <a:pPr algn="ctr"/>
                      <a:r>
                        <a:rPr lang="nb-NO" sz="1400" b="0" dirty="0">
                          <a:solidFill>
                            <a:schemeClr val="tx1"/>
                          </a:solidFill>
                          <a:latin typeface="Bell MT" panose="02020503060305020303" pitchFamily="18" charset="0"/>
                          <a:cs typeface="Arial" panose="020B0604020202020204" pitchFamily="34" charset="0"/>
                        </a:rPr>
                        <a:t>For</a:t>
                      </a:r>
                      <a:r>
                        <a:rPr lang="nb-NO" sz="1400" b="0" baseline="0" dirty="0">
                          <a:solidFill>
                            <a:schemeClr val="tx1"/>
                          </a:solidFill>
                          <a:latin typeface="Bell MT" panose="02020503060305020303" pitchFamily="18" charset="0"/>
                          <a:cs typeface="Arial" panose="020B0604020202020204" pitchFamily="34" charset="0"/>
                        </a:rPr>
                        <a:t> å nå målene, er kriteriene at personalet skal støtte barna slik at de kan....</a:t>
                      </a:r>
                      <a:endParaRPr lang="nb-NO" sz="1400" b="0" dirty="0">
                        <a:solidFill>
                          <a:schemeClr val="tx1"/>
                        </a:solidFill>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0"/>
                  </a:ext>
                </a:extLst>
              </a:tr>
              <a:tr h="785339">
                <a:tc vMerge="1">
                  <a:txBody>
                    <a:bodyPr/>
                    <a:lstStyle/>
                    <a:p>
                      <a:endParaRPr lang="nb-NO"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0-2 år </a:t>
                      </a:r>
                    </a:p>
                    <a:p>
                      <a:r>
                        <a:rPr lang="nb-NO" sz="1000" dirty="0">
                          <a:latin typeface="Bell MT" panose="02020503060305020303" pitchFamily="18" charset="0"/>
                          <a:cs typeface="Arial" panose="020B0604020202020204" pitchFamily="34" charset="0"/>
                        </a:rPr>
                        <a:t>Barna</a:t>
                      </a:r>
                      <a:r>
                        <a:rPr lang="nb-NO" sz="1000" baseline="0" dirty="0">
                          <a:latin typeface="Bell MT" panose="02020503060305020303" pitchFamily="18" charset="0"/>
                          <a:cs typeface="Arial" panose="020B0604020202020204" pitchFamily="34" charset="0"/>
                        </a:rPr>
                        <a:t> skal bli kjent med nærmiljøet</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Erfare</a:t>
                      </a:r>
                      <a:r>
                        <a:rPr lang="nb-NO" sz="1000" baseline="0" dirty="0">
                          <a:latin typeface="Bell MT" panose="02020503060305020303" pitchFamily="18" charset="0"/>
                          <a:cs typeface="Arial" panose="020B0604020202020204" pitchFamily="34" charset="0"/>
                        </a:rPr>
                        <a:t> naturen via sansene; smake, lukte, føle, høre og se. Føle glede over å være i naturen.</a:t>
                      </a:r>
                    </a:p>
                    <a:p>
                      <a:r>
                        <a:rPr lang="nb-NO" sz="1000" baseline="0" dirty="0">
                          <a:latin typeface="Bell MT" panose="02020503060305020303" pitchFamily="18" charset="0"/>
                          <a:cs typeface="Arial" panose="020B0604020202020204" pitchFamily="34" charset="0"/>
                        </a:rPr>
                        <a:t>Få kjennskap til ulike husdyr og dyr i naturen.</a:t>
                      </a:r>
                    </a:p>
                    <a:p>
                      <a:r>
                        <a:rPr lang="nb-NO" sz="1000" baseline="0" dirty="0">
                          <a:latin typeface="Bell MT" panose="02020503060305020303" pitchFamily="18" charset="0"/>
                          <a:cs typeface="Arial" panose="020B0604020202020204" pitchFamily="34" charset="0"/>
                        </a:rPr>
                        <a:t>Turer i nærmiljøet.</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1"/>
                  </a:ext>
                </a:extLst>
              </a:tr>
              <a:tr h="1181314">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2-4 år</a:t>
                      </a:r>
                    </a:p>
                    <a:p>
                      <a:r>
                        <a:rPr lang="nb-NO" sz="1000" dirty="0">
                          <a:latin typeface="Bell MT" panose="02020503060305020303" pitchFamily="18" charset="0"/>
                          <a:cs typeface="Arial" panose="020B0604020202020204" pitchFamily="34" charset="0"/>
                        </a:rPr>
                        <a:t>Få</a:t>
                      </a:r>
                      <a:r>
                        <a:rPr lang="nb-NO" sz="1000" baseline="0" dirty="0">
                          <a:latin typeface="Bell MT" panose="02020503060305020303" pitchFamily="18" charset="0"/>
                          <a:cs typeface="Arial" panose="020B0604020202020204" pitchFamily="34" charset="0"/>
                        </a:rPr>
                        <a:t> innsikt i natur, miljøvern og samspillet i naturen</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Få erfaringer med</a:t>
                      </a:r>
                      <a:r>
                        <a:rPr lang="nb-NO" sz="1000" baseline="0" dirty="0">
                          <a:latin typeface="Bell MT" panose="02020503060305020303" pitchFamily="18" charset="0"/>
                          <a:cs typeface="Arial" panose="020B0604020202020204" pitchFamily="34" charset="0"/>
                        </a:rPr>
                        <a:t> og kunnskaper om dyr og vekster.</a:t>
                      </a:r>
                    </a:p>
                    <a:p>
                      <a:r>
                        <a:rPr lang="nb-NO" sz="1000" baseline="0" dirty="0">
                          <a:latin typeface="Bell MT" panose="02020503060305020303" pitchFamily="18" charset="0"/>
                          <a:cs typeface="Arial" panose="020B0604020202020204" pitchFamily="34" charset="0"/>
                        </a:rPr>
                        <a:t>Oppleve glede ved å ferdes i naturen og undre seg over naturens mangfold. </a:t>
                      </a:r>
                    </a:p>
                    <a:p>
                      <a:r>
                        <a:rPr lang="nb-NO" sz="1000" baseline="0" dirty="0">
                          <a:latin typeface="Bell MT" panose="02020503060305020303" pitchFamily="18" charset="0"/>
                          <a:cs typeface="Arial" panose="020B0604020202020204" pitchFamily="34" charset="0"/>
                        </a:rPr>
                        <a:t>Få være med på turer i all slags vær og årstider. </a:t>
                      </a:r>
                    </a:p>
                    <a:p>
                      <a:r>
                        <a:rPr lang="nb-NO" sz="1000" baseline="0" dirty="0">
                          <a:latin typeface="Bell MT" panose="02020503060305020303" pitchFamily="18" charset="0"/>
                          <a:cs typeface="Arial" panose="020B0604020202020204" pitchFamily="34" charset="0"/>
                        </a:rPr>
                        <a:t>Begynnende innsikt og kunnskap om dyrene og naturens gjensidige avhengighet og betydning for matproduksjon.</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2"/>
                  </a:ext>
                </a:extLst>
              </a:tr>
              <a:tr h="1638967">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4-6 år</a:t>
                      </a:r>
                    </a:p>
                    <a:p>
                      <a:r>
                        <a:rPr lang="nb-NO" sz="1000" dirty="0">
                          <a:latin typeface="Bell MT" panose="02020503060305020303" pitchFamily="18" charset="0"/>
                          <a:cs typeface="Arial" panose="020B0604020202020204" pitchFamily="34" charset="0"/>
                        </a:rPr>
                        <a:t>Barna</a:t>
                      </a:r>
                      <a:r>
                        <a:rPr lang="nb-NO" sz="1000" baseline="0" dirty="0">
                          <a:latin typeface="Bell MT" panose="02020503060305020303" pitchFamily="18" charset="0"/>
                          <a:cs typeface="Arial" panose="020B0604020202020204" pitchFamily="34" charset="0"/>
                        </a:rPr>
                        <a:t> skal få erfaring og innsikt i hvordan teknikk kan brukes i leik og hverdagsliv</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Få</a:t>
                      </a:r>
                      <a:r>
                        <a:rPr lang="nb-NO" sz="1000" baseline="0" dirty="0">
                          <a:latin typeface="Bell MT" panose="02020503060305020303" pitchFamily="18" charset="0"/>
                          <a:cs typeface="Arial" panose="020B0604020202020204" pitchFamily="34" charset="0"/>
                        </a:rPr>
                        <a:t> delta i konstrukssjonslek, f.eks. </a:t>
                      </a:r>
                      <a:r>
                        <a:rPr lang="nb-NO" sz="1000" baseline="0" dirty="0" err="1">
                          <a:latin typeface="Bell MT" panose="02020503060305020303" pitchFamily="18" charset="0"/>
                          <a:cs typeface="Arial" panose="020B0604020202020204" pitchFamily="34" charset="0"/>
                        </a:rPr>
                        <a:t>lego</a:t>
                      </a:r>
                      <a:r>
                        <a:rPr lang="nb-NO" sz="1000" baseline="0" dirty="0">
                          <a:latin typeface="Bell MT" panose="02020503060305020303" pitchFamily="18" charset="0"/>
                          <a:cs typeface="Arial" panose="020B0604020202020204" pitchFamily="34" charset="0"/>
                        </a:rPr>
                        <a:t>, </a:t>
                      </a:r>
                      <a:r>
                        <a:rPr lang="nb-NO" sz="1000" baseline="0" dirty="0" err="1">
                          <a:latin typeface="Bell MT" panose="02020503060305020303" pitchFamily="18" charset="0"/>
                          <a:cs typeface="Arial" panose="020B0604020202020204" pitchFamily="34" charset="0"/>
                        </a:rPr>
                        <a:t>jovo</a:t>
                      </a:r>
                      <a:r>
                        <a:rPr lang="nb-NO" sz="1000" baseline="0" dirty="0">
                          <a:latin typeface="Bell MT" panose="02020503060305020303" pitchFamily="18" charset="0"/>
                          <a:cs typeface="Arial" panose="020B0604020202020204" pitchFamily="34" charset="0"/>
                        </a:rPr>
                        <a:t>, div. byggeprosjekt etc.</a:t>
                      </a:r>
                    </a:p>
                    <a:p>
                      <a:r>
                        <a:rPr lang="nb-NO" sz="1000" baseline="0" dirty="0">
                          <a:latin typeface="Bell MT" panose="02020503060305020303" pitchFamily="18" charset="0"/>
                          <a:cs typeface="Arial" panose="020B0604020202020204" pitchFamily="34" charset="0"/>
                        </a:rPr>
                        <a:t>Lære seg å iaktta, undre seg, eksperimentere, systematisere, beskrive og samtale om fenomener i den fysiske verden.</a:t>
                      </a:r>
                    </a:p>
                    <a:p>
                      <a:r>
                        <a:rPr lang="nb-NO" sz="1000" baseline="0" dirty="0">
                          <a:latin typeface="Bell MT" panose="02020503060305020303" pitchFamily="18" charset="0"/>
                          <a:cs typeface="Arial" panose="020B0604020202020204" pitchFamily="34" charset="0"/>
                        </a:rPr>
                        <a:t>Vite om de fire ulike årstidene og hva som preger dem. </a:t>
                      </a:r>
                    </a:p>
                    <a:p>
                      <a:r>
                        <a:rPr lang="nb-NO" sz="1000" baseline="0" dirty="0">
                          <a:latin typeface="Bell MT" panose="02020503060305020303" pitchFamily="18" charset="0"/>
                          <a:cs typeface="Arial" panose="020B0604020202020204" pitchFamily="34" charset="0"/>
                        </a:rPr>
                        <a:t>Vite om de ulike natursammenhenger, som f.eks. sol, måne, planeter, mørketid, vær, regn, snø, is...</a:t>
                      </a:r>
                    </a:p>
                    <a:p>
                      <a:endParaRPr lang="nb-NO" sz="1000" baseline="0" dirty="0">
                        <a:latin typeface="Bell MT" panose="02020503060305020303" pitchFamily="18" charset="0"/>
                        <a:cs typeface="Arial" panose="020B0604020202020204" pitchFamily="34" charset="0"/>
                      </a:endParaRPr>
                    </a:p>
                    <a:p>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3"/>
                  </a:ext>
                </a:extLst>
              </a:tr>
              <a:tr h="326651">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4"/>
                  </a:ext>
                </a:extLst>
              </a:tr>
              <a:tr h="443887">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dirty="0">
                          <a:latin typeface="Bell MT" panose="02020503060305020303" pitchFamily="18" charset="0"/>
                          <a:cs typeface="Arial" panose="020B0604020202020204" pitchFamily="34" charset="0"/>
                        </a:rPr>
                        <a:t>Voksenrollen</a:t>
                      </a:r>
                    </a:p>
                  </a:txBody>
                  <a:tcPr>
                    <a:lnL w="12700" cmpd="sng">
                      <a:noFill/>
                    </a:lnL>
                  </a:tcPr>
                </a:tc>
                <a:tc>
                  <a:txBody>
                    <a:bodyPr/>
                    <a:lstStyle/>
                    <a:p>
                      <a:r>
                        <a:rPr lang="nb-NO" sz="1000" dirty="0">
                          <a:latin typeface="Bell MT" panose="02020503060305020303" pitchFamily="18" charset="0"/>
                          <a:cs typeface="Arial" panose="020B0604020202020204" pitchFamily="34" charset="0"/>
                        </a:rPr>
                        <a:t>Inkludere friluftsaktiviteter</a:t>
                      </a:r>
                      <a:r>
                        <a:rPr lang="nb-NO" sz="1000" baseline="0" dirty="0">
                          <a:latin typeface="Bell MT" panose="02020503060305020303" pitchFamily="18" charset="0"/>
                          <a:cs typeface="Arial" panose="020B0604020202020204" pitchFamily="34" charset="0"/>
                        </a:rPr>
                        <a:t> i barnehagens hverdagsliv. </a:t>
                      </a:r>
                    </a:p>
                    <a:p>
                      <a:r>
                        <a:rPr lang="nb-NO" sz="1000" baseline="0" dirty="0">
                          <a:latin typeface="Bell MT" panose="02020503060305020303" pitchFamily="18" charset="0"/>
                          <a:cs typeface="Arial" panose="020B0604020202020204" pitchFamily="34" charset="0"/>
                        </a:rPr>
                        <a:t>Stimulere barna til å oppleve med alle sanser. Legge til rette for mangfoldige naturopplevelser og bruke naturen som arena for lek, undring og utforskning og læring. Gi barna tid og anledning til å stille spørsmål, reflekterer og lage egne forklaringer på problemstillinger og til å delta i samtaler om det det har opplevd.</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8" name="TekstSylinder 7"/>
          <p:cNvSpPr txBox="1"/>
          <p:nvPr/>
        </p:nvSpPr>
        <p:spPr>
          <a:xfrm>
            <a:off x="4511824" y="1412776"/>
            <a:ext cx="360040" cy="3785652"/>
          </a:xfrm>
          <a:prstGeom prst="rect">
            <a:avLst/>
          </a:prstGeom>
          <a:noFill/>
        </p:spPr>
        <p:txBody>
          <a:bodyPr wrap="square" rtlCol="0">
            <a:spAutoFit/>
          </a:bodyPr>
          <a:lstStyle/>
          <a:p>
            <a:r>
              <a:rPr lang="nb-NO" sz="2400" dirty="0" err="1">
                <a:latin typeface="Algerian" panose="04020705040A02060702" pitchFamily="82" charset="0"/>
              </a:rPr>
              <a:t>Progres</a:t>
            </a:r>
            <a:endParaRPr lang="nb-NO" sz="2400" dirty="0">
              <a:latin typeface="Algerian" panose="04020705040A02060702" pitchFamily="82" charset="0"/>
            </a:endParaRPr>
          </a:p>
          <a:p>
            <a:r>
              <a:rPr lang="nb-NO" sz="2400" dirty="0" err="1">
                <a:latin typeface="Algerian" panose="04020705040A02060702" pitchFamily="82" charset="0"/>
              </a:rPr>
              <a:t>jon</a:t>
            </a:r>
            <a:r>
              <a:rPr lang="nb-NO" sz="2400" dirty="0">
                <a:latin typeface="Algerian" panose="04020705040A02060702" pitchFamily="82" charset="0"/>
              </a:rPr>
              <a:t> </a:t>
            </a:r>
          </a:p>
        </p:txBody>
      </p:sp>
    </p:spTree>
    <p:extLst>
      <p:ext uri="{BB962C8B-B14F-4D97-AF65-F5344CB8AC3E}">
        <p14:creationId xmlns:p14="http://schemas.microsoft.com/office/powerpoint/2010/main" val="13340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639616" y="476673"/>
            <a:ext cx="7706816" cy="689247"/>
          </a:xfrm>
        </p:spPr>
        <p:txBody>
          <a:bodyPr>
            <a:normAutofit/>
          </a:bodyPr>
          <a:lstStyle/>
          <a:p>
            <a:r>
              <a:rPr lang="nb-NO" sz="3200" dirty="0">
                <a:ln w="0">
                  <a:solidFill>
                    <a:sysClr val="windowText" lastClr="000000"/>
                  </a:solidFill>
                </a:ln>
                <a:effectLst>
                  <a:outerShdw blurRad="38100" dist="25400" dir="5400000" algn="ctr" rotWithShape="0">
                    <a:srgbClr val="6E747A">
                      <a:alpha val="43000"/>
                    </a:srgbClr>
                  </a:outerShdw>
                </a:effectLst>
                <a:latin typeface="Algerian" panose="04020705040A02060702" pitchFamily="82" charset="0"/>
              </a:rPr>
              <a:t>Etikk, religion og filosofi</a:t>
            </a:r>
          </a:p>
        </p:txBody>
      </p:sp>
      <p:sp>
        <p:nvSpPr>
          <p:cNvPr id="3" name="Undertittel 2"/>
          <p:cNvSpPr>
            <a:spLocks noGrp="1"/>
          </p:cNvSpPr>
          <p:nvPr>
            <p:ph type="subTitle" idx="1"/>
          </p:nvPr>
        </p:nvSpPr>
        <p:spPr>
          <a:xfrm>
            <a:off x="1703512" y="1124744"/>
            <a:ext cx="2376264" cy="5616624"/>
          </a:xfrm>
        </p:spPr>
        <p:txBody>
          <a:bodyPr>
            <a:noAutofit/>
          </a:bodyPr>
          <a:lstStyle/>
          <a:p>
            <a:pPr algn="l"/>
            <a:r>
              <a:rPr lang="nb-NO" sz="1200" b="1" dirty="0">
                <a:solidFill>
                  <a:schemeClr val="tx1"/>
                </a:solidFill>
                <a:latin typeface="Bell MT" panose="02020503060305020303" pitchFamily="18" charset="0"/>
                <a:cs typeface="Arial" panose="020B0604020202020204" pitchFamily="34" charset="0"/>
              </a:rPr>
              <a:t>Rammeplanen sier at barnehagen skal bidra til at barna:</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Får kjennskap til grunnleggende verdier i kristen og humanistisk arv og tradisjon og blir kjent med religioner og livssyn som er representert i barnehagen.</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Utforsker og undrer seg over eksistensielle, etiske og filosofiske spørsmål. </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 Får kjennskap til, forstår og reflekterer over grunnleggende normer og verdier. </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Får en forståelse for det finnes mange ulike måter og forstå ting på og leve sammen på. </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Utvikler interesse og respekt for hverandre og forstår verdien av likheter og ulikheter i et fellesskap. </a:t>
            </a:r>
          </a:p>
          <a:p>
            <a:pPr algn="l"/>
            <a:endParaRPr lang="nb-NO" sz="1100" dirty="0">
              <a:solidFill>
                <a:schemeClr val="tx1"/>
              </a:solidFill>
              <a:latin typeface="Arial" panose="020B0604020202020204" pitchFamily="34" charset="0"/>
              <a:cs typeface="Arial" panose="020B0604020202020204" pitchFamily="34" charset="0"/>
            </a:endParaRPr>
          </a:p>
          <a:p>
            <a:pPr algn="l"/>
            <a:endParaRPr lang="nb-NO" sz="1100" dirty="0">
              <a:latin typeface="Arial" panose="020B0604020202020204" pitchFamily="34" charset="0"/>
              <a:cs typeface="Arial" panose="020B0604020202020204" pitchFamily="34" charset="0"/>
            </a:endParaRPr>
          </a:p>
          <a:p>
            <a:pPr algn="l"/>
            <a:endParaRPr lang="nb-NO" sz="1100" dirty="0">
              <a:latin typeface="Arial" panose="020B0604020202020204" pitchFamily="34" charset="0"/>
              <a:cs typeface="Arial" panose="020B0604020202020204" pitchFamily="34" charset="0"/>
            </a:endParaRPr>
          </a:p>
          <a:p>
            <a:endParaRPr lang="nb-NO" sz="1100" dirty="0">
              <a:latin typeface="Arial" panose="020B0604020202020204" pitchFamily="34" charset="0"/>
              <a:cs typeface="Arial" panose="020B0604020202020204" pitchFamily="34" charset="0"/>
            </a:endParaRPr>
          </a:p>
        </p:txBody>
      </p:sp>
      <p:graphicFrame>
        <p:nvGraphicFramePr>
          <p:cNvPr id="7" name="Tabell 6"/>
          <p:cNvGraphicFramePr>
            <a:graphicFrameLocks noGrp="1"/>
          </p:cNvGraphicFramePr>
          <p:nvPr>
            <p:extLst>
              <p:ext uri="{D42A27DB-BD31-4B8C-83A1-F6EECF244321}">
                <p14:modId xmlns:p14="http://schemas.microsoft.com/office/powerpoint/2010/main" val="468809918"/>
              </p:ext>
            </p:extLst>
          </p:nvPr>
        </p:nvGraphicFramePr>
        <p:xfrm>
          <a:off x="4511824" y="1110692"/>
          <a:ext cx="5976664" cy="4836521"/>
        </p:xfrm>
        <a:graphic>
          <a:graphicData uri="http://schemas.openxmlformats.org/drawingml/2006/table">
            <a:tbl>
              <a:tblPr firstRow="1" bandRow="1">
                <a:tableStyleId>{5C22544A-7EE6-4342-B048-85BDC9FD1C3A}</a:tableStyleId>
              </a:tblPr>
              <a:tblGrid>
                <a:gridCol w="564787">
                  <a:extLst>
                    <a:ext uri="{9D8B030D-6E8A-4147-A177-3AD203B41FA5}">
                      <a16:colId xmlns:a16="http://schemas.microsoft.com/office/drawing/2014/main" val="20000"/>
                    </a:ext>
                  </a:extLst>
                </a:gridCol>
                <a:gridCol w="1623762">
                  <a:extLst>
                    <a:ext uri="{9D8B030D-6E8A-4147-A177-3AD203B41FA5}">
                      <a16:colId xmlns:a16="http://schemas.microsoft.com/office/drawing/2014/main" val="20001"/>
                    </a:ext>
                  </a:extLst>
                </a:gridCol>
                <a:gridCol w="3788115">
                  <a:extLst>
                    <a:ext uri="{9D8B030D-6E8A-4147-A177-3AD203B41FA5}">
                      <a16:colId xmlns:a16="http://schemas.microsoft.com/office/drawing/2014/main" val="20002"/>
                    </a:ext>
                  </a:extLst>
                </a:gridCol>
              </a:tblGrid>
              <a:tr h="734133">
                <a:tc rowSpan="6">
                  <a:txBody>
                    <a:bodyPr/>
                    <a:lstStyle/>
                    <a:p>
                      <a:endParaRPr lang="nb-NO" dirty="0">
                        <a:latin typeface="Bell MT" panose="02020503060305020303" pitchFamily="18" charset="0"/>
                        <a:cs typeface="Arial" panose="020B0604020202020204" pitchFamily="34" charset="0"/>
                      </a:endParaRPr>
                    </a:p>
                    <a:p>
                      <a:endParaRPr lang="nb-NO" dirty="0">
                        <a:latin typeface="Bell MT" panose="02020503060305020303"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nb-NO" sz="1400" b="0" dirty="0">
                          <a:solidFill>
                            <a:schemeClr val="tx1"/>
                          </a:solidFill>
                          <a:latin typeface="Bell MT" panose="02020503060305020303" pitchFamily="18" charset="0"/>
                          <a:cs typeface="Arial" panose="020B0604020202020204" pitchFamily="34" charset="0"/>
                        </a:rPr>
                        <a:t>MÅL</a:t>
                      </a:r>
                    </a:p>
                  </a:txBody>
                  <a:tcPr>
                    <a:lnL w="12700" cmpd="sng">
                      <a:noFill/>
                    </a:lnL>
                  </a:tcPr>
                </a:tc>
                <a:tc>
                  <a:txBody>
                    <a:bodyPr/>
                    <a:lstStyle/>
                    <a:p>
                      <a:pPr algn="ctr"/>
                      <a:r>
                        <a:rPr lang="nb-NO" sz="1400" b="0" dirty="0">
                          <a:solidFill>
                            <a:schemeClr val="tx1"/>
                          </a:solidFill>
                          <a:latin typeface="Bell MT" panose="02020503060305020303" pitchFamily="18" charset="0"/>
                          <a:cs typeface="Arial" panose="020B0604020202020204" pitchFamily="34" charset="0"/>
                        </a:rPr>
                        <a:t>For</a:t>
                      </a:r>
                      <a:r>
                        <a:rPr lang="nb-NO" sz="1400" b="0" baseline="0" dirty="0">
                          <a:solidFill>
                            <a:schemeClr val="tx1"/>
                          </a:solidFill>
                          <a:latin typeface="Bell MT" panose="02020503060305020303" pitchFamily="18" charset="0"/>
                          <a:cs typeface="Arial" panose="020B0604020202020204" pitchFamily="34" charset="0"/>
                        </a:rPr>
                        <a:t> å nå målene, er kriteriene at personalet skal støtte barna slik at de kan....</a:t>
                      </a:r>
                      <a:endParaRPr lang="nb-NO" sz="1400" b="0" dirty="0">
                        <a:solidFill>
                          <a:schemeClr val="tx1"/>
                        </a:solidFill>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0"/>
                  </a:ext>
                </a:extLst>
              </a:tr>
              <a:tr h="764583">
                <a:tc vMerge="1">
                  <a:txBody>
                    <a:bodyPr/>
                    <a:lstStyle/>
                    <a:p>
                      <a:endParaRPr lang="nb-NO"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0-2 år </a:t>
                      </a:r>
                    </a:p>
                    <a:p>
                      <a:r>
                        <a:rPr lang="nb-NO" sz="1000" dirty="0">
                          <a:latin typeface="Bell MT" panose="02020503060305020303" pitchFamily="18" charset="0"/>
                          <a:cs typeface="Arial" panose="020B0604020202020204" pitchFamily="34" charset="0"/>
                        </a:rPr>
                        <a:t>Skape</a:t>
                      </a:r>
                      <a:r>
                        <a:rPr lang="nb-NO" sz="1000" baseline="0" dirty="0">
                          <a:latin typeface="Bell MT" panose="02020503060305020303" pitchFamily="18" charset="0"/>
                          <a:cs typeface="Arial" panose="020B0604020202020204" pitchFamily="34" charset="0"/>
                        </a:rPr>
                        <a:t> tid og rom for undring</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Utvikle empati.</a:t>
                      </a:r>
                    </a:p>
                    <a:p>
                      <a:r>
                        <a:rPr lang="nb-NO" sz="1000" dirty="0">
                          <a:latin typeface="Bell MT" panose="02020503060305020303" pitchFamily="18" charset="0"/>
                          <a:cs typeface="Arial" panose="020B0604020202020204" pitchFamily="34" charset="0"/>
                        </a:rPr>
                        <a:t>Sanseopplevelser knyttet til høytider.</a:t>
                      </a:r>
                    </a:p>
                    <a:p>
                      <a:r>
                        <a:rPr lang="nb-NO" sz="1000" dirty="0">
                          <a:latin typeface="Bell MT" panose="02020503060305020303" pitchFamily="18" charset="0"/>
                          <a:cs typeface="Arial" panose="020B0604020202020204" pitchFamily="34" charset="0"/>
                        </a:rPr>
                        <a:t>Få undre seg i samlinger og gjennom samtaler med voksne. </a:t>
                      </a:r>
                    </a:p>
                    <a:p>
                      <a:r>
                        <a:rPr lang="nb-NO" sz="1000" dirty="0">
                          <a:latin typeface="Bell MT" panose="02020503060305020303" pitchFamily="18" charset="0"/>
                          <a:cs typeface="Arial" panose="020B0604020202020204" pitchFamily="34" charset="0"/>
                        </a:rPr>
                        <a:t>Få</a:t>
                      </a:r>
                      <a:r>
                        <a:rPr lang="nb-NO" sz="1000" baseline="0" dirty="0">
                          <a:latin typeface="Bell MT" panose="02020503060305020303" pitchFamily="18" charset="0"/>
                          <a:cs typeface="Arial" panose="020B0604020202020204" pitchFamily="34" charset="0"/>
                        </a:rPr>
                        <a:t> muligheter til å ivareta det som skjer her og nå.</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1"/>
                  </a:ext>
                </a:extLst>
              </a:tr>
              <a:tr h="1150093">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2-4 år</a:t>
                      </a:r>
                    </a:p>
                    <a:p>
                      <a:r>
                        <a:rPr lang="nb-NO" sz="1000" dirty="0">
                          <a:latin typeface="Bell MT" panose="02020503060305020303" pitchFamily="18" charset="0"/>
                          <a:cs typeface="Arial" panose="020B0604020202020204" pitchFamily="34" charset="0"/>
                        </a:rPr>
                        <a:t>Gi</a:t>
                      </a:r>
                      <a:r>
                        <a:rPr lang="nb-NO" sz="1000" baseline="0" dirty="0">
                          <a:latin typeface="Bell MT" panose="02020503060305020303" pitchFamily="18" charset="0"/>
                          <a:cs typeface="Arial" panose="020B0604020202020204" pitchFamily="34" charset="0"/>
                        </a:rPr>
                        <a:t> mulighet for undring og filosofering i samtaler</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Komme med innspill</a:t>
                      </a:r>
                      <a:r>
                        <a:rPr lang="nb-NO" sz="1000" baseline="0" dirty="0">
                          <a:latin typeface="Bell MT" panose="02020503060305020303" pitchFamily="18" charset="0"/>
                          <a:cs typeface="Arial" panose="020B0604020202020204" pitchFamily="34" charset="0"/>
                        </a:rPr>
                        <a:t> som  vi sammen kan filosofere rundt. </a:t>
                      </a:r>
                    </a:p>
                    <a:p>
                      <a:r>
                        <a:rPr lang="nb-NO" sz="1000" baseline="0" dirty="0">
                          <a:latin typeface="Bell MT" panose="02020503060305020303" pitchFamily="18" charset="0"/>
                          <a:cs typeface="Arial" panose="020B0604020202020204" pitchFamily="34" charset="0"/>
                        </a:rPr>
                        <a:t>Oppleve at samtaler i seg selv har verdi og mening.</a:t>
                      </a:r>
                    </a:p>
                    <a:p>
                      <a:r>
                        <a:rPr lang="nb-NO" sz="1000" baseline="0" dirty="0">
                          <a:latin typeface="Bell MT" panose="02020503060305020303" pitchFamily="18" charset="0"/>
                          <a:cs typeface="Arial" panose="020B0604020202020204" pitchFamily="34" charset="0"/>
                        </a:rPr>
                        <a:t>Tilegne seg samfunnets grunnleggende normer og verdier.</a:t>
                      </a:r>
                    </a:p>
                    <a:p>
                      <a:r>
                        <a:rPr lang="nb-NO" sz="1000" baseline="0" dirty="0">
                          <a:latin typeface="Bell MT" panose="02020503060305020303" pitchFamily="18" charset="0"/>
                          <a:cs typeface="Arial" panose="020B0604020202020204" pitchFamily="34" charset="0"/>
                        </a:rPr>
                        <a:t>Oppleve en hverdag preget av samhandling som øver opp interessen for å være sammen med andre</a:t>
                      </a:r>
                    </a:p>
                  </a:txBody>
                  <a:tcPr/>
                </a:tc>
                <a:extLst>
                  <a:ext uri="{0D108BD9-81ED-4DB2-BD59-A6C34878D82A}">
                    <a16:rowId xmlns:a16="http://schemas.microsoft.com/office/drawing/2014/main" val="10002"/>
                  </a:ext>
                </a:extLst>
              </a:tr>
              <a:tr h="1263224">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4-6 år</a:t>
                      </a:r>
                    </a:p>
                    <a:p>
                      <a:r>
                        <a:rPr lang="nb-NO" sz="1000" dirty="0">
                          <a:latin typeface="Bell MT" panose="02020503060305020303" pitchFamily="18" charset="0"/>
                          <a:cs typeface="Arial" panose="020B0604020202020204" pitchFamily="34" charset="0"/>
                        </a:rPr>
                        <a:t>Utvikle</a:t>
                      </a:r>
                      <a:r>
                        <a:rPr lang="nb-NO" sz="1000" baseline="0" dirty="0">
                          <a:latin typeface="Bell MT" panose="02020503060305020303" pitchFamily="18" charset="0"/>
                          <a:cs typeface="Arial" panose="020B0604020202020204" pitchFamily="34" charset="0"/>
                        </a:rPr>
                        <a:t> vennskap, respekt og toleranse for andre</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Gjennom erfaringer og veiledning</a:t>
                      </a:r>
                      <a:r>
                        <a:rPr lang="nb-NO" sz="1000" baseline="0" dirty="0">
                          <a:latin typeface="Bell MT" panose="02020503060305020303" pitchFamily="18" charset="0"/>
                          <a:cs typeface="Arial" panose="020B0604020202020204" pitchFamily="34" charset="0"/>
                        </a:rPr>
                        <a:t> få styrket evnen til innlevelse og forståelse for andre.</a:t>
                      </a:r>
                    </a:p>
                    <a:p>
                      <a:r>
                        <a:rPr lang="nb-NO" sz="1000" baseline="0" dirty="0">
                          <a:latin typeface="Bell MT" panose="02020503060305020303" pitchFamily="18" charset="0"/>
                          <a:cs typeface="Arial" panose="020B0604020202020204" pitchFamily="34" charset="0"/>
                        </a:rPr>
                        <a:t>Få konstruktiv hjelp til å løse konflikter.</a:t>
                      </a:r>
                    </a:p>
                    <a:p>
                      <a:r>
                        <a:rPr lang="nb-NO" sz="1000" baseline="0" dirty="0">
                          <a:latin typeface="Bell MT" panose="02020503060305020303" pitchFamily="18" charset="0"/>
                          <a:cs typeface="Arial" panose="020B0604020202020204" pitchFamily="34" charset="0"/>
                        </a:rPr>
                        <a:t>Få kjennskap til tradisjoner knyttet til høytider i religioner og livssyn, som er representert i barnehagen</a:t>
                      </a:r>
                    </a:p>
                    <a:p>
                      <a:r>
                        <a:rPr lang="nb-NO" sz="1000" baseline="0" dirty="0">
                          <a:latin typeface="Bell MT" panose="02020503060305020303" pitchFamily="18" charset="0"/>
                          <a:cs typeface="Arial" panose="020B0604020202020204" pitchFamily="34" charset="0"/>
                        </a:rPr>
                        <a:t>Få lærdom om og aksept for ulike livssyn og kulturforskjeller samt interesse for hverandres bakgrunn.</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3"/>
                  </a:ext>
                </a:extLst>
              </a:tr>
              <a:tr h="318018">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4"/>
                  </a:ext>
                </a:extLst>
              </a:tr>
              <a:tr h="606470">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dirty="0">
                          <a:latin typeface="Bell MT" panose="02020503060305020303" pitchFamily="18" charset="0"/>
                          <a:cs typeface="Arial" panose="020B0604020202020204" pitchFamily="34" charset="0"/>
                        </a:rPr>
                        <a:t>Voksenrollen</a:t>
                      </a:r>
                    </a:p>
                  </a:txBody>
                  <a:tcPr>
                    <a:lnL w="12700" cmpd="sng">
                      <a:noFill/>
                    </a:lnL>
                  </a:tcPr>
                </a:tc>
                <a:tc>
                  <a:txBody>
                    <a:bodyPr/>
                    <a:lstStyle/>
                    <a:p>
                      <a:r>
                        <a:rPr lang="nb-NO" sz="1000" dirty="0">
                          <a:latin typeface="Bell MT" panose="02020503060305020303" pitchFamily="18" charset="0"/>
                          <a:cs typeface="Arial" panose="020B0604020202020204" pitchFamily="34" charset="0"/>
                        </a:rPr>
                        <a:t>Møte</a:t>
                      </a:r>
                      <a:r>
                        <a:rPr lang="nb-NO" sz="1000" baseline="0" dirty="0">
                          <a:latin typeface="Bell MT" panose="02020503060305020303" pitchFamily="18" charset="0"/>
                          <a:cs typeface="Arial" panose="020B0604020202020204" pitchFamily="34" charset="0"/>
                        </a:rPr>
                        <a:t> barnas tro, spørsmål og undring  med alvor og respekt. Bidra til forståelse og toleranse for ulike kulturer. Være seg bevisst  den betydningen personalet har som forbilde.</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8" name="TekstSylinder 7"/>
          <p:cNvSpPr txBox="1"/>
          <p:nvPr/>
        </p:nvSpPr>
        <p:spPr>
          <a:xfrm>
            <a:off x="4511824" y="1412776"/>
            <a:ext cx="360040" cy="3785652"/>
          </a:xfrm>
          <a:prstGeom prst="rect">
            <a:avLst/>
          </a:prstGeom>
          <a:noFill/>
        </p:spPr>
        <p:txBody>
          <a:bodyPr wrap="square" rtlCol="0">
            <a:spAutoFit/>
          </a:bodyPr>
          <a:lstStyle/>
          <a:p>
            <a:r>
              <a:rPr lang="nb-NO" sz="2400" dirty="0" err="1">
                <a:latin typeface="Algerian" panose="04020705040A02060702" pitchFamily="82" charset="0"/>
              </a:rPr>
              <a:t>Progres</a:t>
            </a:r>
            <a:endParaRPr lang="nb-NO" sz="2400" dirty="0">
              <a:latin typeface="Algerian" panose="04020705040A02060702" pitchFamily="82" charset="0"/>
            </a:endParaRPr>
          </a:p>
          <a:p>
            <a:r>
              <a:rPr lang="nb-NO" sz="2400" dirty="0" err="1">
                <a:latin typeface="Algerian" panose="04020705040A02060702" pitchFamily="82" charset="0"/>
              </a:rPr>
              <a:t>jon</a:t>
            </a:r>
            <a:r>
              <a:rPr lang="nb-NO" sz="2400" dirty="0">
                <a:latin typeface="Algerian" panose="04020705040A02060702" pitchFamily="82" charset="0"/>
              </a:rPr>
              <a:t> </a:t>
            </a:r>
          </a:p>
        </p:txBody>
      </p:sp>
    </p:spTree>
    <p:extLst>
      <p:ext uri="{BB962C8B-B14F-4D97-AF65-F5344CB8AC3E}">
        <p14:creationId xmlns:p14="http://schemas.microsoft.com/office/powerpoint/2010/main" val="2795262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567608" y="332657"/>
            <a:ext cx="7706816" cy="689247"/>
          </a:xfrm>
        </p:spPr>
        <p:txBody>
          <a:bodyPr/>
          <a:lstStyle/>
          <a:p>
            <a:r>
              <a:rPr lang="nb-NO" sz="3200" dirty="0">
                <a:ln w="0">
                  <a:solidFill>
                    <a:sysClr val="windowText" lastClr="000000"/>
                  </a:solidFill>
                </a:ln>
                <a:effectLst>
                  <a:outerShdw blurRad="38100" dist="25400" dir="5400000" algn="ctr" rotWithShape="0">
                    <a:srgbClr val="6E747A">
                      <a:alpha val="43000"/>
                    </a:srgbClr>
                  </a:outerShdw>
                </a:effectLst>
                <a:latin typeface="Algerian" panose="04020705040A02060702" pitchFamily="82" charset="0"/>
              </a:rPr>
              <a:t>Nærmiljø</a:t>
            </a:r>
            <a:r>
              <a:rPr lang="nb-NO" sz="3600" dirty="0">
                <a:ln w="0">
                  <a:solidFill>
                    <a:sysClr val="windowText" lastClr="000000"/>
                  </a:solidFill>
                </a:ln>
                <a:effectLst>
                  <a:outerShdw blurRad="38100" dist="25400" dir="5400000" algn="ctr" rotWithShape="0">
                    <a:srgbClr val="6E747A">
                      <a:alpha val="43000"/>
                    </a:srgbClr>
                  </a:outerShdw>
                </a:effectLst>
                <a:latin typeface="Algerian" panose="04020705040A02060702" pitchFamily="82" charset="0"/>
              </a:rPr>
              <a:t> og samfunn</a:t>
            </a:r>
          </a:p>
        </p:txBody>
      </p:sp>
      <p:sp>
        <p:nvSpPr>
          <p:cNvPr id="3" name="Undertittel 2"/>
          <p:cNvSpPr>
            <a:spLocks noGrp="1"/>
          </p:cNvSpPr>
          <p:nvPr>
            <p:ph type="subTitle" idx="1"/>
          </p:nvPr>
        </p:nvSpPr>
        <p:spPr>
          <a:xfrm>
            <a:off x="1728192" y="620688"/>
            <a:ext cx="2376264" cy="5616624"/>
          </a:xfrm>
        </p:spPr>
        <p:txBody>
          <a:bodyPr>
            <a:noAutofit/>
          </a:bodyPr>
          <a:lstStyle/>
          <a:p>
            <a:pPr algn="l"/>
            <a:r>
              <a:rPr lang="nb-NO" sz="1200" b="1" dirty="0">
                <a:solidFill>
                  <a:schemeClr val="tx1"/>
                </a:solidFill>
                <a:latin typeface="Bell MT" panose="02020503060305020303" pitchFamily="18" charset="0"/>
                <a:cs typeface="Arial" panose="020B0604020202020204" pitchFamily="34" charset="0"/>
              </a:rPr>
              <a:t>Rammeplanen sier at barnehagen skal bidra til at barna:</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Utrykker sine følelser, tanker, meninger og erfaringer på ulike måter. </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Bruker språk til å skape relasjoner, delta i lek og som redskap til å løse konflikter .</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Videreutvikler sin begrepsforståelse og bruker et variert </a:t>
            </a:r>
            <a:r>
              <a:rPr lang="nb-NO" sz="1200" dirty="0" err="1">
                <a:solidFill>
                  <a:schemeClr val="tx1"/>
                </a:solidFill>
                <a:latin typeface="Bell MT" panose="02020503060305020303" pitchFamily="18" charset="0"/>
                <a:cs typeface="Arial" panose="020B0604020202020204" pitchFamily="34" charset="0"/>
              </a:rPr>
              <a:t>ordforåd</a:t>
            </a:r>
            <a:r>
              <a:rPr lang="nb-NO" sz="1200" dirty="0">
                <a:solidFill>
                  <a:schemeClr val="tx1"/>
                </a:solidFill>
                <a:latin typeface="Bell MT" panose="02020503060305020303" pitchFamily="18" charset="0"/>
                <a:cs typeface="Arial" panose="020B0604020202020204" pitchFamily="34" charset="0"/>
              </a:rPr>
              <a:t>. </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Leker, improviserer og eksperimenterer med rim, rytme, lyder og ord.</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Møter et mangfold av eventyr, fortellinger, sagn og uttrykksformer. </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Opplever spenning og glede ved høytlesning, fortelling, sang og samtale. </a:t>
            </a:r>
          </a:p>
          <a:p>
            <a:pPr marL="171450" indent="-171450" algn="l">
              <a:buFont typeface="Arial" panose="020B0604020202020204" pitchFamily="34" charset="0"/>
              <a:buChar char="•"/>
            </a:pPr>
            <a:r>
              <a:rPr lang="nb-NO" sz="1200" dirty="0">
                <a:solidFill>
                  <a:schemeClr val="tx1"/>
                </a:solidFill>
                <a:latin typeface="Bell MT" panose="02020503060305020303" pitchFamily="18" charset="0"/>
                <a:cs typeface="Arial" panose="020B0604020202020204" pitchFamily="34" charset="0"/>
              </a:rPr>
              <a:t>Utforsker og gjør seg erfaringer med ulike skriftspråkuttrykk, som lekeskrift, tegning og bokstaver, gjennom lese og skriveaktiviteter. </a:t>
            </a:r>
          </a:p>
          <a:p>
            <a:pPr algn="l"/>
            <a:endParaRPr lang="nb-NO" sz="1100" dirty="0">
              <a:latin typeface="Arial" panose="020B0604020202020204" pitchFamily="34" charset="0"/>
              <a:cs typeface="Arial" panose="020B0604020202020204" pitchFamily="34" charset="0"/>
            </a:endParaRPr>
          </a:p>
          <a:p>
            <a:pPr algn="l"/>
            <a:endParaRPr lang="nb-NO" sz="1100" dirty="0">
              <a:latin typeface="Arial" panose="020B0604020202020204" pitchFamily="34" charset="0"/>
              <a:cs typeface="Arial" panose="020B0604020202020204" pitchFamily="34" charset="0"/>
            </a:endParaRPr>
          </a:p>
          <a:p>
            <a:endParaRPr lang="nb-NO" sz="1100" dirty="0">
              <a:latin typeface="Arial" panose="020B0604020202020204" pitchFamily="34" charset="0"/>
              <a:cs typeface="Arial" panose="020B0604020202020204" pitchFamily="34" charset="0"/>
            </a:endParaRPr>
          </a:p>
        </p:txBody>
      </p:sp>
      <p:graphicFrame>
        <p:nvGraphicFramePr>
          <p:cNvPr id="7" name="Tabell 6"/>
          <p:cNvGraphicFramePr>
            <a:graphicFrameLocks noGrp="1"/>
          </p:cNvGraphicFramePr>
          <p:nvPr>
            <p:extLst>
              <p:ext uri="{D42A27DB-BD31-4B8C-83A1-F6EECF244321}">
                <p14:modId xmlns:p14="http://schemas.microsoft.com/office/powerpoint/2010/main" val="2803688509"/>
              </p:ext>
            </p:extLst>
          </p:nvPr>
        </p:nvGraphicFramePr>
        <p:xfrm>
          <a:off x="4511824" y="983706"/>
          <a:ext cx="5951984" cy="4826475"/>
        </p:xfrm>
        <a:graphic>
          <a:graphicData uri="http://schemas.openxmlformats.org/drawingml/2006/table">
            <a:tbl>
              <a:tblPr firstRow="1" bandRow="1">
                <a:tableStyleId>{5C22544A-7EE6-4342-B048-85BDC9FD1C3A}</a:tableStyleId>
              </a:tblPr>
              <a:tblGrid>
                <a:gridCol w="562455">
                  <a:extLst>
                    <a:ext uri="{9D8B030D-6E8A-4147-A177-3AD203B41FA5}">
                      <a16:colId xmlns:a16="http://schemas.microsoft.com/office/drawing/2014/main" val="20000"/>
                    </a:ext>
                  </a:extLst>
                </a:gridCol>
                <a:gridCol w="1617057">
                  <a:extLst>
                    <a:ext uri="{9D8B030D-6E8A-4147-A177-3AD203B41FA5}">
                      <a16:colId xmlns:a16="http://schemas.microsoft.com/office/drawing/2014/main" val="20001"/>
                    </a:ext>
                  </a:extLst>
                </a:gridCol>
                <a:gridCol w="3772472">
                  <a:extLst>
                    <a:ext uri="{9D8B030D-6E8A-4147-A177-3AD203B41FA5}">
                      <a16:colId xmlns:a16="http://schemas.microsoft.com/office/drawing/2014/main" val="20002"/>
                    </a:ext>
                  </a:extLst>
                </a:gridCol>
              </a:tblGrid>
              <a:tr h="718985">
                <a:tc rowSpan="6">
                  <a:txBody>
                    <a:bodyPr/>
                    <a:lstStyle/>
                    <a:p>
                      <a:endParaRPr lang="nb-NO" dirty="0">
                        <a:latin typeface="Bell MT" panose="02020503060305020303" pitchFamily="18" charset="0"/>
                        <a:cs typeface="Arial" panose="020B0604020202020204" pitchFamily="34" charset="0"/>
                      </a:endParaRPr>
                    </a:p>
                    <a:p>
                      <a:endParaRPr lang="nb-NO" dirty="0">
                        <a:latin typeface="Bell MT" panose="02020503060305020303"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nb-NO" sz="1400" b="0" dirty="0">
                          <a:solidFill>
                            <a:schemeClr val="tx1"/>
                          </a:solidFill>
                          <a:latin typeface="Bell MT" panose="02020503060305020303" pitchFamily="18" charset="0"/>
                          <a:cs typeface="Arial" panose="020B0604020202020204" pitchFamily="34" charset="0"/>
                        </a:rPr>
                        <a:t>MÅL</a:t>
                      </a:r>
                    </a:p>
                  </a:txBody>
                  <a:tcPr>
                    <a:lnL w="12700" cmpd="sng">
                      <a:noFill/>
                    </a:lnL>
                  </a:tcPr>
                </a:tc>
                <a:tc>
                  <a:txBody>
                    <a:bodyPr/>
                    <a:lstStyle/>
                    <a:p>
                      <a:pPr algn="ctr"/>
                      <a:r>
                        <a:rPr lang="nb-NO" sz="1400" b="0" dirty="0">
                          <a:solidFill>
                            <a:schemeClr val="tx1"/>
                          </a:solidFill>
                          <a:latin typeface="Bell MT" panose="02020503060305020303" pitchFamily="18" charset="0"/>
                          <a:cs typeface="Arial" panose="020B0604020202020204" pitchFamily="34" charset="0"/>
                        </a:rPr>
                        <a:t>For</a:t>
                      </a:r>
                      <a:r>
                        <a:rPr lang="nb-NO" sz="1400" b="0" baseline="0" dirty="0">
                          <a:solidFill>
                            <a:schemeClr val="tx1"/>
                          </a:solidFill>
                          <a:latin typeface="Bell MT" panose="02020503060305020303" pitchFamily="18" charset="0"/>
                          <a:cs typeface="Arial" panose="020B0604020202020204" pitchFamily="34" charset="0"/>
                        </a:rPr>
                        <a:t> å nå målene, er kriteriene at personalet skal støtte barna slik at de kan....</a:t>
                      </a:r>
                      <a:endParaRPr lang="nb-NO" sz="1400" b="0" dirty="0">
                        <a:solidFill>
                          <a:schemeClr val="tx1"/>
                        </a:solidFill>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0"/>
                  </a:ext>
                </a:extLst>
              </a:tr>
              <a:tr h="671053">
                <a:tc vMerge="1">
                  <a:txBody>
                    <a:bodyPr/>
                    <a:lstStyle/>
                    <a:p>
                      <a:endParaRPr lang="nb-NO"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0-2 år </a:t>
                      </a:r>
                    </a:p>
                    <a:p>
                      <a:r>
                        <a:rPr lang="nb-NO" sz="1000" dirty="0">
                          <a:latin typeface="Bell MT" panose="02020503060305020303" pitchFamily="18" charset="0"/>
                          <a:cs typeface="Arial" panose="020B0604020202020204" pitchFamily="34" charset="0"/>
                        </a:rPr>
                        <a:t>Barna</a:t>
                      </a:r>
                      <a:r>
                        <a:rPr lang="nb-NO" sz="1000" baseline="0" dirty="0">
                          <a:latin typeface="Bell MT" panose="02020503060305020303" pitchFamily="18" charset="0"/>
                          <a:cs typeface="Arial" panose="020B0604020202020204" pitchFamily="34" charset="0"/>
                        </a:rPr>
                        <a:t> skal oppleve nærmiljøet</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Få erfare nærmiljøet og gjøre seg kjent med noen</a:t>
                      </a:r>
                      <a:r>
                        <a:rPr lang="nb-NO" sz="1000" baseline="0" dirty="0">
                          <a:latin typeface="Bell MT" panose="02020503060305020303" pitchFamily="18" charset="0"/>
                          <a:cs typeface="Arial" panose="020B0604020202020204" pitchFamily="34" charset="0"/>
                        </a:rPr>
                        <a:t> av mulighetene som  finnes.</a:t>
                      </a:r>
                    </a:p>
                    <a:p>
                      <a:r>
                        <a:rPr lang="nb-NO" sz="1000" baseline="0" dirty="0">
                          <a:latin typeface="Bell MT" panose="02020503060305020303" pitchFamily="18" charset="0"/>
                          <a:cs typeface="Arial" panose="020B0604020202020204" pitchFamily="34" charset="0"/>
                        </a:rPr>
                        <a:t>Oppleve felleskap i gruppa </a:t>
                      </a:r>
                    </a:p>
                    <a:p>
                      <a:r>
                        <a:rPr lang="nb-NO" sz="1000" baseline="0" dirty="0">
                          <a:latin typeface="Bell MT" panose="02020503060305020303" pitchFamily="18" charset="0"/>
                          <a:cs typeface="Arial" panose="020B0604020202020204" pitchFamily="34" charset="0"/>
                        </a:rPr>
                        <a:t>Bruke barnehagens uteområde og nærmiljø.</a:t>
                      </a:r>
                    </a:p>
                    <a:p>
                      <a:r>
                        <a:rPr lang="nb-NO" sz="1000" baseline="0" dirty="0">
                          <a:latin typeface="Bell MT" panose="02020503060305020303" pitchFamily="18" charset="0"/>
                          <a:cs typeface="Arial" panose="020B0604020202020204" pitchFamily="34" charset="0"/>
                        </a:rPr>
                        <a:t>Delta i daglige gjøremål sammen med barn og voksne.</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1"/>
                  </a:ext>
                </a:extLst>
              </a:tr>
              <a:tr h="1054511">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2-4 år</a:t>
                      </a:r>
                    </a:p>
                    <a:p>
                      <a:r>
                        <a:rPr lang="nb-NO" sz="1000" dirty="0">
                          <a:latin typeface="Bell MT" panose="02020503060305020303" pitchFamily="18" charset="0"/>
                          <a:cs typeface="Arial" panose="020B0604020202020204" pitchFamily="34" charset="0"/>
                        </a:rPr>
                        <a:t>Barna</a:t>
                      </a:r>
                      <a:r>
                        <a:rPr lang="nb-NO" sz="1000" baseline="0" dirty="0">
                          <a:latin typeface="Bell MT" panose="02020503060305020303" pitchFamily="18" charset="0"/>
                          <a:cs typeface="Arial" panose="020B0604020202020204" pitchFamily="34" charset="0"/>
                        </a:rPr>
                        <a:t> skal erfare seg som aktive deltakere i lokalsamfunnet</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Få</a:t>
                      </a:r>
                      <a:r>
                        <a:rPr lang="nb-NO" sz="1000" baseline="0" dirty="0">
                          <a:latin typeface="Bell MT" panose="02020503060305020303" pitchFamily="18" charset="0"/>
                          <a:cs typeface="Arial" panose="020B0604020202020204" pitchFamily="34" charset="0"/>
                        </a:rPr>
                        <a:t> tilhørighet i fellesskapet.</a:t>
                      </a:r>
                    </a:p>
                    <a:p>
                      <a:r>
                        <a:rPr lang="nb-NO" sz="1000" baseline="0" dirty="0">
                          <a:latin typeface="Bell MT" panose="02020503060305020303" pitchFamily="18" charset="0"/>
                          <a:cs typeface="Arial" panose="020B0604020202020204" pitchFamily="34" charset="0"/>
                        </a:rPr>
                        <a:t>Få bearbeide inntrykk og opplevelser.</a:t>
                      </a:r>
                    </a:p>
                    <a:p>
                      <a:r>
                        <a:rPr lang="nb-NO" sz="1000" baseline="0" dirty="0">
                          <a:latin typeface="Bell MT" panose="02020503060305020303" pitchFamily="18" charset="0"/>
                          <a:cs typeface="Arial" panose="020B0604020202020204" pitchFamily="34" charset="0"/>
                        </a:rPr>
                        <a:t>Være med i butikken å handle, bruke idrettsbanen og gå på turer. </a:t>
                      </a:r>
                    </a:p>
                    <a:p>
                      <a:r>
                        <a:rPr lang="nb-NO" sz="1000" baseline="0" dirty="0">
                          <a:latin typeface="Bell MT" panose="02020503060305020303" pitchFamily="18" charset="0"/>
                          <a:cs typeface="Arial" panose="020B0604020202020204" pitchFamily="34" charset="0"/>
                        </a:rPr>
                        <a:t>Få erfare at gutter og jenter har lik verdi, og har like muligheter ut fra egne ønsker. </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2"/>
                  </a:ext>
                </a:extLst>
              </a:tr>
              <a:tr h="1054511">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4-6 år</a:t>
                      </a:r>
                      <a:endParaRPr lang="nb-NO" sz="1000" b="0" dirty="0">
                        <a:latin typeface="Bell MT" panose="02020503060305020303" pitchFamily="18" charset="0"/>
                        <a:cs typeface="Arial" panose="020B0604020202020204" pitchFamily="34" charset="0"/>
                      </a:endParaRPr>
                    </a:p>
                    <a:p>
                      <a:r>
                        <a:rPr lang="nb-NO" sz="1000" b="0" dirty="0">
                          <a:latin typeface="Bell MT" panose="02020503060305020303" pitchFamily="18" charset="0"/>
                          <a:cs typeface="Arial" panose="020B0604020202020204" pitchFamily="34" charset="0"/>
                        </a:rPr>
                        <a:t>Barna</a:t>
                      </a:r>
                      <a:r>
                        <a:rPr lang="nb-NO" sz="1000" b="0" baseline="0" dirty="0">
                          <a:latin typeface="Bell MT" panose="02020503060305020303" pitchFamily="18" charset="0"/>
                          <a:cs typeface="Arial" panose="020B0604020202020204" pitchFamily="34" charset="0"/>
                        </a:rPr>
                        <a:t> skal møte media og få en begynnende forståelse for bruk og etikk.</a:t>
                      </a:r>
                      <a:endParaRPr lang="nb-NO" sz="1000" b="1"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Få kunnskap</a:t>
                      </a:r>
                      <a:r>
                        <a:rPr lang="nb-NO" sz="1000" baseline="0" dirty="0">
                          <a:latin typeface="Bell MT" panose="02020503060305020303" pitchFamily="18" charset="0"/>
                          <a:cs typeface="Arial" panose="020B0604020202020204" pitchFamily="34" charset="0"/>
                        </a:rPr>
                        <a:t> om å tilknytning til lokalsamfunnet.</a:t>
                      </a:r>
                    </a:p>
                    <a:p>
                      <a:r>
                        <a:rPr lang="nb-NO" sz="1000" baseline="0" dirty="0">
                          <a:latin typeface="Bell MT" panose="02020503060305020303" pitchFamily="18" charset="0"/>
                          <a:cs typeface="Arial" panose="020B0604020202020204" pitchFamily="34" charset="0"/>
                        </a:rPr>
                        <a:t>Få stimuli til geografiske opplevelser og filosoferinger.</a:t>
                      </a:r>
                    </a:p>
                    <a:p>
                      <a:r>
                        <a:rPr lang="nb-NO" sz="1000" baseline="0" dirty="0">
                          <a:latin typeface="Bell MT" panose="02020503060305020303" pitchFamily="18" charset="0"/>
                          <a:cs typeface="Arial" panose="020B0604020202020204" pitchFamily="34" charset="0"/>
                        </a:rPr>
                        <a:t>Begynnende forståelse for fornuftig bruk av digitale medier.</a:t>
                      </a:r>
                    </a:p>
                    <a:p>
                      <a:r>
                        <a:rPr lang="nb-NO" sz="1000" baseline="0" dirty="0">
                          <a:latin typeface="Bell MT" panose="02020503060305020303" pitchFamily="18" charset="0"/>
                          <a:cs typeface="Arial" panose="020B0604020202020204" pitchFamily="34" charset="0"/>
                        </a:rPr>
                        <a:t>Besøke forskjellige institusjoner i nærmiljøet, blant annet brannstasjon, bibliotek, kirke, skole, sykehjem etc.</a:t>
                      </a:r>
                    </a:p>
                    <a:p>
                      <a:r>
                        <a:rPr lang="nb-NO" sz="1000" baseline="0" dirty="0">
                          <a:latin typeface="Bell MT" panose="02020503060305020303" pitchFamily="18" charset="0"/>
                          <a:cs typeface="Arial" panose="020B0604020202020204" pitchFamily="34" charset="0"/>
                        </a:rPr>
                        <a:t>Lære om samenes samfunn og kultur.</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3"/>
                  </a:ext>
                </a:extLst>
              </a:tr>
              <a:tr h="291588">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4"/>
                  </a:ext>
                </a:extLst>
              </a:tr>
              <a:tr h="224719">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dirty="0">
                          <a:latin typeface="Bell MT" panose="02020503060305020303" pitchFamily="18" charset="0"/>
                          <a:cs typeface="Arial" panose="020B0604020202020204" pitchFamily="34" charset="0"/>
                        </a:rPr>
                        <a:t>Voksenrollen</a:t>
                      </a:r>
                    </a:p>
                  </a:txBody>
                  <a:tcPr>
                    <a:lnL w="12700" cmpd="sng">
                      <a:noFill/>
                    </a:lnL>
                  </a:tcPr>
                </a:tc>
                <a:tc>
                  <a:txBody>
                    <a:bodyPr/>
                    <a:lstStyle/>
                    <a:p>
                      <a:r>
                        <a:rPr lang="nb-NO" sz="1000" dirty="0">
                          <a:latin typeface="Bell MT" panose="02020503060305020303" pitchFamily="18" charset="0"/>
                          <a:cs typeface="Arial" panose="020B0604020202020204" pitchFamily="34" charset="0"/>
                        </a:rPr>
                        <a:t>Arbeide for at alle barn får erfare at</a:t>
                      </a:r>
                      <a:r>
                        <a:rPr lang="nb-NO" sz="1000" baseline="0" dirty="0">
                          <a:latin typeface="Bell MT" panose="02020503060305020303" pitchFamily="18" charset="0"/>
                          <a:cs typeface="Arial" panose="020B0604020202020204" pitchFamily="34" charset="0"/>
                        </a:rPr>
                        <a:t> de er verdifulle og viktige for fellesskapet. Arbeide for et inkluderende miljø, som motvirker mobbing og rasisme. Bruke nærmiljøets ressurser til gode opplevelser og læringsmuligheter. Sørge for at barnehagen bidrar aktivt i nærmiljøet.</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8" name="TekstSylinder 7"/>
          <p:cNvSpPr txBox="1"/>
          <p:nvPr/>
        </p:nvSpPr>
        <p:spPr>
          <a:xfrm>
            <a:off x="4511824" y="1412776"/>
            <a:ext cx="360040" cy="3785652"/>
          </a:xfrm>
          <a:prstGeom prst="rect">
            <a:avLst/>
          </a:prstGeom>
          <a:noFill/>
        </p:spPr>
        <p:txBody>
          <a:bodyPr wrap="square" rtlCol="0">
            <a:spAutoFit/>
          </a:bodyPr>
          <a:lstStyle/>
          <a:p>
            <a:r>
              <a:rPr lang="nb-NO" sz="2400" dirty="0" err="1">
                <a:latin typeface="Algerian" panose="04020705040A02060702" pitchFamily="82" charset="0"/>
              </a:rPr>
              <a:t>Progres</a:t>
            </a:r>
            <a:endParaRPr lang="nb-NO" sz="2400" dirty="0">
              <a:latin typeface="Algerian" panose="04020705040A02060702" pitchFamily="82" charset="0"/>
            </a:endParaRPr>
          </a:p>
          <a:p>
            <a:r>
              <a:rPr lang="nb-NO" sz="2400" dirty="0" err="1">
                <a:latin typeface="Algerian" panose="04020705040A02060702" pitchFamily="82" charset="0"/>
              </a:rPr>
              <a:t>jon</a:t>
            </a:r>
            <a:r>
              <a:rPr lang="nb-NO" sz="2400" dirty="0">
                <a:latin typeface="Algerian" panose="04020705040A02060702" pitchFamily="82" charset="0"/>
              </a:rPr>
              <a:t> </a:t>
            </a:r>
          </a:p>
        </p:txBody>
      </p:sp>
    </p:spTree>
    <p:extLst>
      <p:ext uri="{BB962C8B-B14F-4D97-AF65-F5344CB8AC3E}">
        <p14:creationId xmlns:p14="http://schemas.microsoft.com/office/powerpoint/2010/main" val="3492725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287688" y="188640"/>
            <a:ext cx="7560840" cy="504056"/>
          </a:xfrm>
        </p:spPr>
        <p:txBody>
          <a:bodyPr>
            <a:normAutofit fontScale="90000"/>
          </a:bodyPr>
          <a:lstStyle/>
          <a:p>
            <a:r>
              <a:rPr lang="nb-NO" sz="3600" dirty="0">
                <a:ln w="0">
                  <a:solidFill>
                    <a:sysClr val="windowText" lastClr="000000"/>
                  </a:solidFill>
                </a:ln>
                <a:effectLst>
                  <a:outerShdw blurRad="38100" dist="25400" dir="5400000" algn="ctr" rotWithShape="0">
                    <a:srgbClr val="6E747A">
                      <a:alpha val="43000"/>
                    </a:srgbClr>
                  </a:outerShdw>
                </a:effectLst>
                <a:latin typeface="Algerian" panose="04020705040A02060702" pitchFamily="82" charset="0"/>
              </a:rPr>
              <a:t>Kommunikasjon, språk og tekst</a:t>
            </a:r>
          </a:p>
        </p:txBody>
      </p:sp>
      <p:sp>
        <p:nvSpPr>
          <p:cNvPr id="3" name="Undertittel 2"/>
          <p:cNvSpPr>
            <a:spLocks noGrp="1"/>
          </p:cNvSpPr>
          <p:nvPr>
            <p:ph type="subTitle" idx="1"/>
          </p:nvPr>
        </p:nvSpPr>
        <p:spPr>
          <a:xfrm>
            <a:off x="1775520" y="692696"/>
            <a:ext cx="2376264" cy="5616624"/>
          </a:xfrm>
        </p:spPr>
        <p:txBody>
          <a:bodyPr>
            <a:noAutofit/>
          </a:bodyPr>
          <a:lstStyle/>
          <a:p>
            <a:pPr algn="l"/>
            <a:r>
              <a:rPr lang="nb-NO" sz="1200" b="1" dirty="0">
                <a:solidFill>
                  <a:schemeClr val="tx1"/>
                </a:solidFill>
                <a:latin typeface="Bell MT" panose="02020503060305020303" pitchFamily="18" charset="0"/>
                <a:cs typeface="Arial" panose="020B0604020202020204" pitchFamily="34" charset="0"/>
              </a:rPr>
              <a:t>Rammeplanen sier at barnehagen skal bidra til at barna:</a:t>
            </a:r>
          </a:p>
          <a:p>
            <a:pPr algn="l"/>
            <a:r>
              <a:rPr lang="nb-NO" sz="1100" dirty="0">
                <a:solidFill>
                  <a:schemeClr val="tx1"/>
                </a:solidFill>
                <a:latin typeface="Bell MT" panose="02020503060305020303" pitchFamily="18" charset="0"/>
                <a:cs typeface="Arial" panose="020B0604020202020204" pitchFamily="34" charset="0"/>
              </a:rPr>
              <a:t>• lytter, observerer og gir respons i gjensidig samhandling med barn</a:t>
            </a:r>
          </a:p>
          <a:p>
            <a:pPr algn="l"/>
            <a:r>
              <a:rPr lang="nb-NO" sz="1100" dirty="0">
                <a:solidFill>
                  <a:schemeClr val="tx1"/>
                </a:solidFill>
                <a:latin typeface="Bell MT" panose="02020503060305020303" pitchFamily="18" charset="0"/>
                <a:cs typeface="Arial" panose="020B0604020202020204" pitchFamily="34" charset="0"/>
              </a:rPr>
              <a:t>og voksne</a:t>
            </a:r>
          </a:p>
          <a:p>
            <a:pPr algn="l"/>
            <a:r>
              <a:rPr lang="nb-NO" sz="1100" dirty="0">
                <a:solidFill>
                  <a:schemeClr val="tx1"/>
                </a:solidFill>
                <a:latin typeface="Bell MT" panose="02020503060305020303" pitchFamily="18" charset="0"/>
                <a:cs typeface="Arial" panose="020B0604020202020204" pitchFamily="34" charset="0"/>
              </a:rPr>
              <a:t>• videreutvikler sin begrepsforståelse og bruker et variert ordforråd</a:t>
            </a:r>
          </a:p>
          <a:p>
            <a:pPr algn="l"/>
            <a:r>
              <a:rPr lang="nb-NO" sz="1100" dirty="0">
                <a:solidFill>
                  <a:schemeClr val="tx1"/>
                </a:solidFill>
                <a:latin typeface="Bell MT" panose="02020503060305020303" pitchFamily="18" charset="0"/>
                <a:cs typeface="Arial" panose="020B0604020202020204" pitchFamily="34" charset="0"/>
              </a:rPr>
              <a:t>• bruker sitt språk for å uttrykke følelser, ønsker og erfaringer, til å</a:t>
            </a:r>
          </a:p>
          <a:p>
            <a:pPr algn="l"/>
            <a:r>
              <a:rPr lang="nb-NO" sz="1100" dirty="0">
                <a:solidFill>
                  <a:schemeClr val="tx1"/>
                </a:solidFill>
                <a:latin typeface="Bell MT" panose="02020503060305020303" pitchFamily="18" charset="0"/>
                <a:cs typeface="Arial" panose="020B0604020202020204" pitchFamily="34" charset="0"/>
              </a:rPr>
              <a:t>løse konﬂikter og å skape positive relasjoner i lek og annet samvær</a:t>
            </a:r>
          </a:p>
          <a:p>
            <a:pPr algn="l"/>
            <a:r>
              <a:rPr lang="nb-NO" sz="1100" dirty="0">
                <a:solidFill>
                  <a:schemeClr val="tx1"/>
                </a:solidFill>
                <a:latin typeface="Bell MT" panose="02020503060305020303" pitchFamily="18" charset="0"/>
                <a:cs typeface="Arial" panose="020B0604020202020204" pitchFamily="34" charset="0"/>
              </a:rPr>
              <a:t>• får et positivt forhold til tekst og bilde som kilde til estetiske</a:t>
            </a:r>
          </a:p>
          <a:p>
            <a:pPr algn="l"/>
            <a:r>
              <a:rPr lang="nb-NO" sz="1100" dirty="0">
                <a:solidFill>
                  <a:schemeClr val="tx1"/>
                </a:solidFill>
                <a:latin typeface="Bell MT" panose="02020503060305020303" pitchFamily="18" charset="0"/>
                <a:cs typeface="Arial" panose="020B0604020202020204" pitchFamily="34" charset="0"/>
              </a:rPr>
              <a:t>opplevelser og kunnskaper, samtaler, og som inspirasjon</a:t>
            </a:r>
          </a:p>
          <a:p>
            <a:pPr algn="l"/>
            <a:r>
              <a:rPr lang="nb-NO" sz="1100" dirty="0">
                <a:solidFill>
                  <a:schemeClr val="tx1"/>
                </a:solidFill>
                <a:latin typeface="Bell MT" panose="02020503060305020303" pitchFamily="18" charset="0"/>
                <a:cs typeface="Arial" panose="020B0604020202020204" pitchFamily="34" charset="0"/>
              </a:rPr>
              <a:t>til fabulering og nyskaping</a:t>
            </a:r>
          </a:p>
          <a:p>
            <a:pPr algn="l"/>
            <a:r>
              <a:rPr lang="nb-NO" sz="1100" dirty="0">
                <a:solidFill>
                  <a:schemeClr val="tx1"/>
                </a:solidFill>
                <a:latin typeface="Bell MT" panose="02020503060305020303" pitchFamily="18" charset="0"/>
                <a:cs typeface="Arial" panose="020B0604020202020204" pitchFamily="34" charset="0"/>
              </a:rPr>
              <a:t>• lytter til lyder og rytme i språket og blir fortrolige med symboler som tallsiffer og bokstaver</a:t>
            </a:r>
          </a:p>
          <a:p>
            <a:pPr algn="l"/>
            <a:r>
              <a:rPr lang="nb-NO" sz="1100" dirty="0">
                <a:solidFill>
                  <a:schemeClr val="tx1"/>
                </a:solidFill>
                <a:latin typeface="Bell MT" panose="02020503060305020303" pitchFamily="18" charset="0"/>
                <a:cs typeface="Arial" panose="020B0604020202020204" pitchFamily="34" charset="0"/>
              </a:rPr>
              <a:t>• blir kjent med bøker, sanger, bilder, media m.m.</a:t>
            </a:r>
          </a:p>
          <a:p>
            <a:pPr algn="l"/>
            <a:endParaRPr lang="nb-NO" sz="1100" dirty="0">
              <a:solidFill>
                <a:schemeClr val="tx1"/>
              </a:solidFill>
              <a:latin typeface="Arial" panose="020B0604020202020204" pitchFamily="34" charset="0"/>
              <a:cs typeface="Arial" panose="020B0604020202020204" pitchFamily="34" charset="0"/>
            </a:endParaRPr>
          </a:p>
          <a:p>
            <a:pPr algn="l"/>
            <a:endParaRPr lang="nb-NO" sz="1100" dirty="0">
              <a:solidFill>
                <a:schemeClr val="tx1"/>
              </a:solidFill>
              <a:latin typeface="Arial" panose="020B0604020202020204" pitchFamily="34" charset="0"/>
              <a:cs typeface="Arial" panose="020B0604020202020204" pitchFamily="34" charset="0"/>
            </a:endParaRPr>
          </a:p>
          <a:p>
            <a:pPr algn="l"/>
            <a:endParaRPr lang="nb-NO" sz="1100" dirty="0">
              <a:solidFill>
                <a:schemeClr val="tx1"/>
              </a:solidFill>
              <a:latin typeface="Arial" panose="020B0604020202020204" pitchFamily="34" charset="0"/>
              <a:cs typeface="Arial" panose="020B0604020202020204" pitchFamily="34" charset="0"/>
            </a:endParaRPr>
          </a:p>
          <a:p>
            <a:pPr algn="l"/>
            <a:endParaRPr lang="nb-NO" sz="1100" dirty="0">
              <a:latin typeface="Arial" panose="020B0604020202020204" pitchFamily="34" charset="0"/>
              <a:cs typeface="Arial" panose="020B0604020202020204" pitchFamily="34" charset="0"/>
            </a:endParaRPr>
          </a:p>
          <a:p>
            <a:pPr algn="l"/>
            <a:endParaRPr lang="nb-NO" sz="1100" dirty="0">
              <a:latin typeface="Arial" panose="020B0604020202020204" pitchFamily="34" charset="0"/>
              <a:cs typeface="Arial" panose="020B0604020202020204" pitchFamily="34" charset="0"/>
            </a:endParaRPr>
          </a:p>
          <a:p>
            <a:endParaRPr lang="nb-NO" sz="1100" dirty="0">
              <a:latin typeface="Arial" panose="020B0604020202020204" pitchFamily="34" charset="0"/>
              <a:cs typeface="Arial" panose="020B0604020202020204" pitchFamily="34" charset="0"/>
            </a:endParaRPr>
          </a:p>
        </p:txBody>
      </p:sp>
      <p:graphicFrame>
        <p:nvGraphicFramePr>
          <p:cNvPr id="7" name="Tabell 6"/>
          <p:cNvGraphicFramePr>
            <a:graphicFrameLocks noGrp="1"/>
          </p:cNvGraphicFramePr>
          <p:nvPr>
            <p:extLst>
              <p:ext uri="{D42A27DB-BD31-4B8C-83A1-F6EECF244321}">
                <p14:modId xmlns:p14="http://schemas.microsoft.com/office/powerpoint/2010/main" val="108060069"/>
              </p:ext>
            </p:extLst>
          </p:nvPr>
        </p:nvGraphicFramePr>
        <p:xfrm>
          <a:off x="4511824" y="692696"/>
          <a:ext cx="5760640" cy="5904656"/>
        </p:xfrm>
        <a:graphic>
          <a:graphicData uri="http://schemas.openxmlformats.org/drawingml/2006/table">
            <a:tbl>
              <a:tblPr firstRow="1" bandRow="1">
                <a:tableStyleId>{5C22544A-7EE6-4342-B048-85BDC9FD1C3A}</a:tableStyleId>
              </a:tblPr>
              <a:tblGrid>
                <a:gridCol w="544373">
                  <a:extLst>
                    <a:ext uri="{9D8B030D-6E8A-4147-A177-3AD203B41FA5}">
                      <a16:colId xmlns:a16="http://schemas.microsoft.com/office/drawing/2014/main" val="20000"/>
                    </a:ext>
                  </a:extLst>
                </a:gridCol>
                <a:gridCol w="1565072">
                  <a:extLst>
                    <a:ext uri="{9D8B030D-6E8A-4147-A177-3AD203B41FA5}">
                      <a16:colId xmlns:a16="http://schemas.microsoft.com/office/drawing/2014/main" val="20001"/>
                    </a:ext>
                  </a:extLst>
                </a:gridCol>
                <a:gridCol w="3651195">
                  <a:extLst>
                    <a:ext uri="{9D8B030D-6E8A-4147-A177-3AD203B41FA5}">
                      <a16:colId xmlns:a16="http://schemas.microsoft.com/office/drawing/2014/main" val="20002"/>
                    </a:ext>
                  </a:extLst>
                </a:gridCol>
              </a:tblGrid>
              <a:tr h="1010707">
                <a:tc rowSpan="6">
                  <a:txBody>
                    <a:bodyPr/>
                    <a:lstStyle/>
                    <a:p>
                      <a:endParaRPr lang="nb-NO" dirty="0">
                        <a:latin typeface="Bell MT" panose="02020503060305020303" pitchFamily="18" charset="0"/>
                        <a:cs typeface="Arial" panose="020B0604020202020204" pitchFamily="34" charset="0"/>
                      </a:endParaRPr>
                    </a:p>
                    <a:p>
                      <a:endParaRPr lang="nb-NO" dirty="0">
                        <a:latin typeface="Bell MT" panose="02020503060305020303" pitchFamily="18"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nb-NO" b="0" dirty="0">
                          <a:solidFill>
                            <a:schemeClr val="tx1"/>
                          </a:solidFill>
                          <a:latin typeface="Bell MT" panose="02020503060305020303" pitchFamily="18" charset="0"/>
                          <a:cs typeface="Arial" panose="020B0604020202020204" pitchFamily="34" charset="0"/>
                        </a:rPr>
                        <a:t>MÅL</a:t>
                      </a:r>
                    </a:p>
                  </a:txBody>
                  <a:tcPr>
                    <a:lnL w="12700" cmpd="sng">
                      <a:noFill/>
                    </a:lnL>
                  </a:tcPr>
                </a:tc>
                <a:tc>
                  <a:txBody>
                    <a:bodyPr/>
                    <a:lstStyle/>
                    <a:p>
                      <a:pPr algn="ctr"/>
                      <a:r>
                        <a:rPr lang="nb-NO" sz="1200" b="0" dirty="0">
                          <a:solidFill>
                            <a:schemeClr val="tx1"/>
                          </a:solidFill>
                          <a:latin typeface="Bell MT" panose="02020503060305020303" pitchFamily="18" charset="0"/>
                          <a:cs typeface="Arial" panose="020B0604020202020204" pitchFamily="34" charset="0"/>
                        </a:rPr>
                        <a:t>For</a:t>
                      </a:r>
                      <a:r>
                        <a:rPr lang="nb-NO" sz="1200" b="0" baseline="0" dirty="0">
                          <a:solidFill>
                            <a:schemeClr val="tx1"/>
                          </a:solidFill>
                          <a:latin typeface="Bell MT" panose="02020503060305020303" pitchFamily="18" charset="0"/>
                          <a:cs typeface="Arial" panose="020B0604020202020204" pitchFamily="34" charset="0"/>
                        </a:rPr>
                        <a:t> å nå målene, er kriteriene at personalet skal støtte barna slik at de kan...</a:t>
                      </a:r>
                      <a:r>
                        <a:rPr lang="nb-NO" b="0" baseline="0" dirty="0">
                          <a:solidFill>
                            <a:schemeClr val="tx1"/>
                          </a:solidFill>
                          <a:latin typeface="Bell MT" panose="02020503060305020303" pitchFamily="18" charset="0"/>
                          <a:cs typeface="Arial" panose="020B0604020202020204" pitchFamily="34" charset="0"/>
                        </a:rPr>
                        <a:t>.</a:t>
                      </a:r>
                      <a:endParaRPr lang="nb-NO" b="0" dirty="0">
                        <a:solidFill>
                          <a:schemeClr val="tx1"/>
                        </a:solidFill>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0"/>
                  </a:ext>
                </a:extLst>
              </a:tr>
              <a:tr h="1079548">
                <a:tc vMerge="1">
                  <a:txBody>
                    <a:bodyPr/>
                    <a:lstStyle/>
                    <a:p>
                      <a:endParaRPr lang="nb-NO"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0-2 år </a:t>
                      </a:r>
                    </a:p>
                    <a:p>
                      <a:r>
                        <a:rPr lang="nb-NO" sz="1000" dirty="0">
                          <a:latin typeface="Bell MT" panose="02020503060305020303" pitchFamily="18" charset="0"/>
                          <a:cs typeface="Arial" panose="020B0604020202020204" pitchFamily="34" charset="0"/>
                        </a:rPr>
                        <a:t>Få</a:t>
                      </a:r>
                      <a:r>
                        <a:rPr lang="nb-NO" sz="1000" baseline="0" dirty="0">
                          <a:latin typeface="Bell MT" panose="02020503060305020303" pitchFamily="18" charset="0"/>
                          <a:cs typeface="Arial" panose="020B0604020202020204" pitchFamily="34" charset="0"/>
                        </a:rPr>
                        <a:t> oppleve et rikt språkmiljø</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Få respons på babbel på stellebordet, samspill.</a:t>
                      </a:r>
                    </a:p>
                    <a:p>
                      <a:r>
                        <a:rPr lang="nb-NO" sz="1000" dirty="0">
                          <a:latin typeface="Bell MT" panose="02020503060305020303" pitchFamily="18" charset="0"/>
                          <a:cs typeface="Arial" panose="020B0604020202020204" pitchFamily="34" charset="0"/>
                        </a:rPr>
                        <a:t>Respons</a:t>
                      </a:r>
                      <a:r>
                        <a:rPr lang="nb-NO" sz="1000" baseline="0" dirty="0">
                          <a:latin typeface="Bell MT" panose="02020503060305020303" pitchFamily="18" charset="0"/>
                          <a:cs typeface="Arial" panose="020B0604020202020204" pitchFamily="34" charset="0"/>
                        </a:rPr>
                        <a:t> i gjensidig språklig samhandling i lek, sang og rytmikk. </a:t>
                      </a:r>
                    </a:p>
                    <a:p>
                      <a:r>
                        <a:rPr lang="nb-NO" sz="1000" baseline="0" dirty="0">
                          <a:latin typeface="Bell MT" panose="02020503060305020303" pitchFamily="18" charset="0"/>
                          <a:cs typeface="Arial" panose="020B0604020202020204" pitchFamily="34" charset="0"/>
                        </a:rPr>
                        <a:t>Lære begynnende turtaking.</a:t>
                      </a:r>
                    </a:p>
                    <a:p>
                      <a:r>
                        <a:rPr lang="nb-NO" sz="1000" baseline="0" dirty="0">
                          <a:latin typeface="Bell MT" panose="02020503060305020303" pitchFamily="18" charset="0"/>
                          <a:cs typeface="Arial" panose="020B0604020202020204" pitchFamily="34" charset="0"/>
                        </a:rPr>
                        <a:t>Få interesse for bøker, bilder, sanger, rim og regler.</a:t>
                      </a:r>
                    </a:p>
                    <a:p>
                      <a:r>
                        <a:rPr lang="nb-NO" sz="1000" baseline="0" dirty="0">
                          <a:latin typeface="Bell MT" panose="02020503060305020303" pitchFamily="18" charset="0"/>
                          <a:cs typeface="Arial" panose="020B0604020202020204" pitchFamily="34" charset="0"/>
                        </a:rPr>
                        <a:t>Lære dagligdagse begreper.</a:t>
                      </a:r>
                    </a:p>
                    <a:p>
                      <a:r>
                        <a:rPr lang="nb-NO" sz="1000" baseline="0" dirty="0">
                          <a:latin typeface="Bell MT" panose="02020503060305020303" pitchFamily="18" charset="0"/>
                          <a:cs typeface="Arial" panose="020B0604020202020204" pitchFamily="34" charset="0"/>
                        </a:rPr>
                        <a:t>Følge enkle instruksjoner.</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1"/>
                  </a:ext>
                </a:extLst>
              </a:tr>
              <a:tr h="1367427">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2-4 år</a:t>
                      </a:r>
                    </a:p>
                    <a:p>
                      <a:r>
                        <a:rPr lang="nb-NO" sz="1000" dirty="0">
                          <a:latin typeface="Bell MT" panose="02020503060305020303" pitchFamily="18" charset="0"/>
                          <a:cs typeface="Arial" panose="020B0604020202020204" pitchFamily="34" charset="0"/>
                        </a:rPr>
                        <a:t>Få</a:t>
                      </a:r>
                      <a:r>
                        <a:rPr lang="nb-NO" sz="1000" baseline="0" dirty="0">
                          <a:latin typeface="Bell MT" panose="02020503060305020303" pitchFamily="18" charset="0"/>
                          <a:cs typeface="Arial" panose="020B0604020202020204" pitchFamily="34" charset="0"/>
                        </a:rPr>
                        <a:t> oppleve språket i gjensidig samhandling</a:t>
                      </a:r>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Være i dialog over litt tid og formulere sine ønsker verbalt.</a:t>
                      </a:r>
                    </a:p>
                    <a:p>
                      <a:r>
                        <a:rPr lang="nb-NO" sz="1000" dirty="0">
                          <a:latin typeface="Bell MT" panose="02020503060305020303" pitchFamily="18" charset="0"/>
                          <a:cs typeface="Arial" panose="020B0604020202020204" pitchFamily="34" charset="0"/>
                        </a:rPr>
                        <a:t>Gi respons i samhandling med barn og voksne.</a:t>
                      </a:r>
                    </a:p>
                    <a:p>
                      <a:r>
                        <a:rPr lang="nb-NO" sz="1000" dirty="0">
                          <a:latin typeface="Bell MT" panose="02020503060305020303" pitchFamily="18" charset="0"/>
                          <a:cs typeface="Arial" panose="020B0604020202020204" pitchFamily="34" charset="0"/>
                        </a:rPr>
                        <a:t>Bli lyttet</a:t>
                      </a:r>
                      <a:r>
                        <a:rPr lang="nb-NO" sz="1000" baseline="0" dirty="0">
                          <a:latin typeface="Bell MT" panose="02020503060305020303" pitchFamily="18" charset="0"/>
                          <a:cs typeface="Arial" panose="020B0604020202020204" pitchFamily="34" charset="0"/>
                        </a:rPr>
                        <a:t> til å forstått.</a:t>
                      </a:r>
                    </a:p>
                    <a:p>
                      <a:r>
                        <a:rPr lang="nb-NO" sz="1000" baseline="0" dirty="0">
                          <a:latin typeface="Bell MT" panose="02020503060305020303" pitchFamily="18" charset="0"/>
                          <a:cs typeface="Arial" panose="020B0604020202020204" pitchFamily="34" charset="0"/>
                        </a:rPr>
                        <a:t>Gjøre språklige erfaringer gjennom lek.</a:t>
                      </a:r>
                      <a:endParaRPr lang="nb-NO" sz="1000" dirty="0">
                        <a:latin typeface="Bell MT" panose="02020503060305020303" pitchFamily="18" charset="0"/>
                        <a:cs typeface="Arial" panose="020B0604020202020204" pitchFamily="34" charset="0"/>
                      </a:endParaRPr>
                    </a:p>
                    <a:p>
                      <a:r>
                        <a:rPr lang="nb-NO" sz="1000" dirty="0">
                          <a:latin typeface="Bell MT" panose="02020503060305020303" pitchFamily="18" charset="0"/>
                          <a:cs typeface="Arial" panose="020B0604020202020204" pitchFamily="34" charset="0"/>
                        </a:rPr>
                        <a:t>Lære å vente på tur. Ta kontakt på positiv måte</a:t>
                      </a:r>
                      <a:r>
                        <a:rPr lang="nb-NO" sz="1000" baseline="0" dirty="0">
                          <a:latin typeface="Bell MT" panose="02020503060305020303" pitchFamily="18" charset="0"/>
                          <a:cs typeface="Arial" panose="020B0604020202020204" pitchFamily="34" charset="0"/>
                        </a:rPr>
                        <a:t>.</a:t>
                      </a:r>
                      <a:endParaRPr lang="nb-NO" sz="1000" dirty="0">
                        <a:latin typeface="Bell MT" panose="02020503060305020303" pitchFamily="18" charset="0"/>
                        <a:cs typeface="Arial" panose="020B0604020202020204" pitchFamily="34" charset="0"/>
                      </a:endParaRPr>
                    </a:p>
                    <a:p>
                      <a:r>
                        <a:rPr lang="nb-NO" sz="1000" dirty="0">
                          <a:latin typeface="Bell MT" panose="02020503060305020303" pitchFamily="18" charset="0"/>
                          <a:cs typeface="Arial" panose="020B0604020202020204" pitchFamily="34" charset="0"/>
                        </a:rPr>
                        <a:t>Lære rim, regler og sanger som brukes ofte,</a:t>
                      </a:r>
                      <a:r>
                        <a:rPr lang="nb-NO" sz="1000" baseline="0" dirty="0">
                          <a:latin typeface="Bell MT" panose="02020503060305020303" pitchFamily="18" charset="0"/>
                          <a:cs typeface="Arial" panose="020B0604020202020204" pitchFamily="34" charset="0"/>
                        </a:rPr>
                        <a:t> og ha ro på seg til å lytte til høytlesning.</a:t>
                      </a:r>
                    </a:p>
                    <a:p>
                      <a:r>
                        <a:rPr lang="nb-NO" sz="1000" baseline="0" dirty="0">
                          <a:latin typeface="Bell MT" panose="02020503060305020303" pitchFamily="18" charset="0"/>
                          <a:cs typeface="Arial" panose="020B0604020202020204" pitchFamily="34" charset="0"/>
                        </a:rPr>
                        <a:t>Ta imot enkle muntlige beskjeder.</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2"/>
                  </a:ext>
                </a:extLst>
              </a:tr>
              <a:tr h="1367427">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cs typeface="Arial" panose="020B0604020202020204" pitchFamily="34" charset="0"/>
                        </a:rPr>
                        <a:t>4-6 år</a:t>
                      </a:r>
                      <a:endParaRPr lang="nb-NO" sz="1000" b="0" dirty="0">
                        <a:latin typeface="Bell MT" panose="02020503060305020303" pitchFamily="18" charset="0"/>
                        <a:cs typeface="Arial" panose="020B0604020202020204" pitchFamily="34" charset="0"/>
                      </a:endParaRPr>
                    </a:p>
                    <a:p>
                      <a:r>
                        <a:rPr lang="nb-NO" sz="1000" b="0" dirty="0">
                          <a:latin typeface="Bell MT" panose="02020503060305020303" pitchFamily="18" charset="0"/>
                          <a:cs typeface="Arial" panose="020B0604020202020204" pitchFamily="34" charset="0"/>
                        </a:rPr>
                        <a:t>Få</a:t>
                      </a:r>
                      <a:r>
                        <a:rPr lang="nb-NO" sz="1000" b="0" baseline="0" dirty="0">
                          <a:latin typeface="Bell MT" panose="02020503060305020303" pitchFamily="18" charset="0"/>
                          <a:cs typeface="Arial" panose="020B0604020202020204" pitchFamily="34" charset="0"/>
                        </a:rPr>
                        <a:t> oppleve felleskap i kommunikasjon med andre</a:t>
                      </a:r>
                      <a:endParaRPr lang="nb-NO" sz="1000" b="1" dirty="0">
                        <a:latin typeface="Bell MT" panose="02020503060305020303" pitchFamily="18" charset="0"/>
                        <a:cs typeface="Arial" panose="020B0604020202020204" pitchFamily="34" charset="0"/>
                      </a:endParaRPr>
                    </a:p>
                  </a:txBody>
                  <a:tcPr>
                    <a:lnL w="12700" cmpd="sng">
                      <a:noFill/>
                    </a:lnL>
                  </a:tcPr>
                </a:tc>
                <a:tc>
                  <a:txBody>
                    <a:bodyPr/>
                    <a:lstStyle/>
                    <a:p>
                      <a:r>
                        <a:rPr lang="nb-NO" sz="1000" dirty="0">
                          <a:latin typeface="Bell MT" panose="02020503060305020303" pitchFamily="18" charset="0"/>
                          <a:cs typeface="Arial" panose="020B0604020202020204" pitchFamily="34" charset="0"/>
                        </a:rPr>
                        <a:t>Uttrykke følelser, meninger</a:t>
                      </a:r>
                      <a:r>
                        <a:rPr lang="nb-NO" sz="1000" baseline="0" dirty="0">
                          <a:latin typeface="Bell MT" panose="02020503060305020303" pitchFamily="18" charset="0"/>
                          <a:cs typeface="Arial" panose="020B0604020202020204" pitchFamily="34" charset="0"/>
                        </a:rPr>
                        <a:t> og ønsker.</a:t>
                      </a:r>
                    </a:p>
                    <a:p>
                      <a:r>
                        <a:rPr lang="nb-NO" sz="1000" baseline="0" dirty="0">
                          <a:latin typeface="Bell MT" panose="02020503060305020303" pitchFamily="18" charset="0"/>
                          <a:cs typeface="Arial" panose="020B0604020202020204" pitchFamily="34" charset="0"/>
                        </a:rPr>
                        <a:t>Ha rom og tid til å leke med språket under lek.</a:t>
                      </a:r>
                    </a:p>
                    <a:p>
                      <a:r>
                        <a:rPr lang="nb-NO" sz="1000" baseline="0" dirty="0">
                          <a:latin typeface="Bell MT" panose="02020503060305020303" pitchFamily="18" charset="0"/>
                          <a:cs typeface="Arial" panose="020B0604020202020204" pitchFamily="34" charset="0"/>
                        </a:rPr>
                        <a:t>Bli fortrolig med tallbegreper, bokstaver og begreper.</a:t>
                      </a:r>
                    </a:p>
                    <a:p>
                      <a:r>
                        <a:rPr lang="nb-NO" sz="1000" baseline="0" dirty="0">
                          <a:latin typeface="Bell MT" panose="02020503060305020303" pitchFamily="18" charset="0"/>
                          <a:cs typeface="Arial" panose="020B0604020202020204" pitchFamily="34" charset="0"/>
                        </a:rPr>
                        <a:t>Være i lek over tid. </a:t>
                      </a:r>
                    </a:p>
                    <a:p>
                      <a:r>
                        <a:rPr lang="nb-NO" sz="1000" baseline="0" dirty="0">
                          <a:latin typeface="Bell MT" panose="02020503060305020303" pitchFamily="18" charset="0"/>
                          <a:cs typeface="Arial" panose="020B0604020202020204" pitchFamily="34" charset="0"/>
                        </a:rPr>
                        <a:t>Følge sosiale «spilleregler».</a:t>
                      </a:r>
                    </a:p>
                    <a:p>
                      <a:r>
                        <a:rPr lang="nb-NO" sz="1000" baseline="0" dirty="0">
                          <a:latin typeface="Bell MT" panose="02020503060305020303" pitchFamily="18" charset="0"/>
                          <a:cs typeface="Arial" panose="020B0604020202020204" pitchFamily="34" charset="0"/>
                        </a:rPr>
                        <a:t>Fortelle en historie med en viss sammenheng og lytte oppmerksomt til høytlesning.</a:t>
                      </a:r>
                    </a:p>
                    <a:p>
                      <a:r>
                        <a:rPr lang="nb-NO" sz="1000" baseline="0" dirty="0">
                          <a:latin typeface="Bell MT" panose="02020503060305020303" pitchFamily="18" charset="0"/>
                          <a:cs typeface="Arial" panose="020B0604020202020204" pitchFamily="34" charset="0"/>
                        </a:rPr>
                        <a:t>Ta imot muntlig beskjed.</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3"/>
                  </a:ext>
                </a:extLst>
              </a:tr>
              <a:tr h="287879">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b-NO" sz="1000" dirty="0">
                        <a:latin typeface="Bell MT" panose="02020503060305020303" pitchFamily="18" charset="0"/>
                        <a:cs typeface="Arial" panose="020B0604020202020204" pitchFamily="34" charset="0"/>
                      </a:endParaRPr>
                    </a:p>
                  </a:txBody>
                  <a:tcPr>
                    <a:lnL w="12700" cmpd="sng">
                      <a:noFill/>
                    </a:lnL>
                  </a:tcPr>
                </a:tc>
                <a:tc>
                  <a:txBody>
                    <a:bodyPr/>
                    <a:lstStyle/>
                    <a:p>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4"/>
                  </a:ext>
                </a:extLst>
              </a:tr>
              <a:tr h="791668">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dirty="0">
                          <a:latin typeface="Bell MT" panose="02020503060305020303" pitchFamily="18" charset="0"/>
                          <a:cs typeface="Arial" panose="020B0604020202020204" pitchFamily="34" charset="0"/>
                        </a:rPr>
                        <a:t>Voksenrollen</a:t>
                      </a:r>
                    </a:p>
                  </a:txBody>
                  <a:tcPr>
                    <a:lnL w="12700" cmpd="sng">
                      <a:noFill/>
                    </a:lnL>
                  </a:tcPr>
                </a:tc>
                <a:tc>
                  <a:txBody>
                    <a:bodyPr/>
                    <a:lstStyle/>
                    <a:p>
                      <a:r>
                        <a:rPr lang="nb-NO" sz="1000" dirty="0">
                          <a:latin typeface="Bell MT" panose="02020503060305020303" pitchFamily="18" charset="0"/>
                          <a:cs typeface="Arial" panose="020B0604020202020204" pitchFamily="34" charset="0"/>
                        </a:rPr>
                        <a:t>Skape et språkstimulerende</a:t>
                      </a:r>
                      <a:r>
                        <a:rPr lang="nb-NO" sz="1000" baseline="0" dirty="0">
                          <a:latin typeface="Bell MT" panose="02020503060305020303" pitchFamily="18" charset="0"/>
                          <a:cs typeface="Arial" panose="020B0604020202020204" pitchFamily="34" charset="0"/>
                        </a:rPr>
                        <a:t> miljø. Oppmuntre til å lytte, samtale og leke med rim og rytme. La barna møte symboler, som bokstaver og siffer i dagligdagse sammenhenger. Skape spenning og glede ved høytlesning, fortelling, sang og samtale.</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8" name="TekstSylinder 7"/>
          <p:cNvSpPr txBox="1"/>
          <p:nvPr/>
        </p:nvSpPr>
        <p:spPr>
          <a:xfrm>
            <a:off x="4511824" y="1412776"/>
            <a:ext cx="360040" cy="3785652"/>
          </a:xfrm>
          <a:prstGeom prst="rect">
            <a:avLst/>
          </a:prstGeom>
          <a:noFill/>
        </p:spPr>
        <p:txBody>
          <a:bodyPr wrap="square" rtlCol="0">
            <a:spAutoFit/>
          </a:bodyPr>
          <a:lstStyle/>
          <a:p>
            <a:r>
              <a:rPr lang="nb-NO" sz="2400" dirty="0" err="1">
                <a:latin typeface="Algerian" panose="04020705040A02060702" pitchFamily="82" charset="0"/>
              </a:rPr>
              <a:t>Progres</a:t>
            </a:r>
            <a:endParaRPr lang="nb-NO" sz="2400" dirty="0">
              <a:latin typeface="Algerian" panose="04020705040A02060702" pitchFamily="82" charset="0"/>
            </a:endParaRPr>
          </a:p>
          <a:p>
            <a:r>
              <a:rPr lang="nb-NO" sz="2400" dirty="0" err="1">
                <a:latin typeface="Algerian" panose="04020705040A02060702" pitchFamily="82" charset="0"/>
              </a:rPr>
              <a:t>jon</a:t>
            </a:r>
            <a:r>
              <a:rPr lang="nb-NO" sz="2400" dirty="0">
                <a:latin typeface="Algerian" panose="04020705040A02060702" pitchFamily="82" charset="0"/>
              </a:rPr>
              <a:t> </a:t>
            </a:r>
          </a:p>
        </p:txBody>
      </p:sp>
    </p:spTree>
    <p:extLst>
      <p:ext uri="{BB962C8B-B14F-4D97-AF65-F5344CB8AC3E}">
        <p14:creationId xmlns:p14="http://schemas.microsoft.com/office/powerpoint/2010/main" val="649433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78D190FA-F10E-D6BA-FDFE-4656B9122839}"/>
              </a:ext>
            </a:extLst>
          </p:cNvPr>
          <p:cNvGraphicFramePr/>
          <p:nvPr>
            <p:extLst>
              <p:ext uri="{D42A27DB-BD31-4B8C-83A1-F6EECF244321}">
                <p14:modId xmlns:p14="http://schemas.microsoft.com/office/powerpoint/2010/main" val="2824058451"/>
              </p:ext>
            </p:extLst>
          </p:nvPr>
        </p:nvGraphicFramePr>
        <p:xfrm>
          <a:off x="972152" y="353728"/>
          <a:ext cx="9346131" cy="6150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kstSylinder 14">
            <a:extLst>
              <a:ext uri="{FF2B5EF4-FFF2-40B4-BE49-F238E27FC236}">
                <a16:creationId xmlns:a16="http://schemas.microsoft.com/office/drawing/2014/main" id="{5B2FB10A-4031-B7D9-1707-6D24F66A1240}"/>
              </a:ext>
            </a:extLst>
          </p:cNvPr>
          <p:cNvSpPr txBox="1"/>
          <p:nvPr/>
        </p:nvSpPr>
        <p:spPr>
          <a:xfrm>
            <a:off x="7708230" y="5406007"/>
            <a:ext cx="2358189" cy="461665"/>
          </a:xfrm>
          <a:prstGeom prst="rect">
            <a:avLst/>
          </a:prstGeom>
          <a:noFill/>
        </p:spPr>
        <p:txBody>
          <a:bodyPr wrap="square" rtlCol="0">
            <a:spAutoFit/>
          </a:bodyPr>
          <a:lstStyle/>
          <a:p>
            <a:r>
              <a:rPr lang="nb-NO" sz="1200" b="1" dirty="0"/>
              <a:t>April: </a:t>
            </a:r>
            <a:r>
              <a:rPr lang="nb-NO" sz="1200" dirty="0"/>
              <a:t>Miljø og tradisjoner</a:t>
            </a:r>
          </a:p>
          <a:p>
            <a:r>
              <a:rPr lang="nb-NO" sz="1200" b="1" dirty="0"/>
              <a:t>Mai: </a:t>
            </a:r>
            <a:r>
              <a:rPr lang="nb-NO" sz="1200" dirty="0"/>
              <a:t>Miljø og tradisjoner</a:t>
            </a:r>
          </a:p>
        </p:txBody>
      </p:sp>
      <p:sp>
        <p:nvSpPr>
          <p:cNvPr id="16" name="TekstSylinder 15">
            <a:extLst>
              <a:ext uri="{FF2B5EF4-FFF2-40B4-BE49-F238E27FC236}">
                <a16:creationId xmlns:a16="http://schemas.microsoft.com/office/drawing/2014/main" id="{8B74D8E4-D4F8-F912-9410-FE0195C82910}"/>
              </a:ext>
            </a:extLst>
          </p:cNvPr>
          <p:cNvSpPr txBox="1"/>
          <p:nvPr/>
        </p:nvSpPr>
        <p:spPr>
          <a:xfrm>
            <a:off x="7506100" y="728130"/>
            <a:ext cx="2358189" cy="1015663"/>
          </a:xfrm>
          <a:prstGeom prst="rect">
            <a:avLst/>
          </a:prstGeom>
          <a:noFill/>
        </p:spPr>
        <p:txBody>
          <a:bodyPr wrap="square" rtlCol="0">
            <a:spAutoFit/>
          </a:bodyPr>
          <a:lstStyle/>
          <a:p>
            <a:r>
              <a:rPr lang="nb-NO" sz="1200" b="1" dirty="0"/>
              <a:t>November: </a:t>
            </a:r>
            <a:r>
              <a:rPr lang="nb-NO" sz="1200" dirty="0"/>
              <a:t>kroppen min </a:t>
            </a:r>
          </a:p>
          <a:p>
            <a:r>
              <a:rPr lang="nb-NO" sz="1200" b="1" dirty="0"/>
              <a:t>Desember: </a:t>
            </a:r>
            <a:r>
              <a:rPr lang="nb-NO" sz="1200" dirty="0"/>
              <a:t>Jul</a:t>
            </a:r>
          </a:p>
          <a:p>
            <a:r>
              <a:rPr lang="nb-NO" sz="1200" b="1" dirty="0"/>
              <a:t>Januar: </a:t>
            </a:r>
            <a:r>
              <a:rPr lang="nb-NO" sz="1200" dirty="0"/>
              <a:t>Samisk kultur</a:t>
            </a:r>
          </a:p>
          <a:p>
            <a:r>
              <a:rPr lang="nb-NO" sz="1200" b="1" dirty="0"/>
              <a:t>Februar: </a:t>
            </a:r>
            <a:r>
              <a:rPr lang="nb-NO" sz="1200" dirty="0"/>
              <a:t>Avdelingens tema</a:t>
            </a:r>
          </a:p>
          <a:p>
            <a:r>
              <a:rPr lang="nb-NO" sz="1200" b="1" dirty="0"/>
              <a:t>Mars: </a:t>
            </a:r>
            <a:r>
              <a:rPr lang="nb-NO" sz="1200" dirty="0"/>
              <a:t>Avdelingens tema</a:t>
            </a:r>
          </a:p>
        </p:txBody>
      </p:sp>
      <p:sp>
        <p:nvSpPr>
          <p:cNvPr id="17" name="TekstSylinder 16">
            <a:extLst>
              <a:ext uri="{FF2B5EF4-FFF2-40B4-BE49-F238E27FC236}">
                <a16:creationId xmlns:a16="http://schemas.microsoft.com/office/drawing/2014/main" id="{EE70BDA8-0147-9FAF-F743-0D358E91A631}"/>
              </a:ext>
            </a:extLst>
          </p:cNvPr>
          <p:cNvSpPr txBox="1"/>
          <p:nvPr/>
        </p:nvSpPr>
        <p:spPr>
          <a:xfrm>
            <a:off x="1645920" y="728130"/>
            <a:ext cx="2358189" cy="646331"/>
          </a:xfrm>
          <a:prstGeom prst="rect">
            <a:avLst/>
          </a:prstGeom>
          <a:noFill/>
        </p:spPr>
        <p:txBody>
          <a:bodyPr wrap="square" rtlCol="0">
            <a:spAutoFit/>
          </a:bodyPr>
          <a:lstStyle/>
          <a:p>
            <a:r>
              <a:rPr lang="nb-NO" sz="1200" b="1" dirty="0"/>
              <a:t>August: </a:t>
            </a:r>
            <a:r>
              <a:rPr lang="nb-NO" sz="1200" dirty="0"/>
              <a:t>Innkjøring/tilvenning</a:t>
            </a:r>
          </a:p>
          <a:p>
            <a:r>
              <a:rPr lang="nb-NO" sz="1200" b="1" dirty="0" err="1"/>
              <a:t>Sept</a:t>
            </a:r>
            <a:r>
              <a:rPr lang="nb-NO" sz="1200" dirty="0"/>
              <a:t>: Brannvern/førstehjelp</a:t>
            </a:r>
          </a:p>
          <a:p>
            <a:r>
              <a:rPr lang="nb-NO" sz="1200" b="1" dirty="0" err="1"/>
              <a:t>Okt</a:t>
            </a:r>
            <a:r>
              <a:rPr lang="nb-NO" sz="1200" b="1" dirty="0"/>
              <a:t>: </a:t>
            </a:r>
            <a:r>
              <a:rPr lang="nb-NO" sz="1200" dirty="0"/>
              <a:t>kroppen min</a:t>
            </a:r>
          </a:p>
        </p:txBody>
      </p:sp>
      <p:sp>
        <p:nvSpPr>
          <p:cNvPr id="18" name="TekstSylinder 17">
            <a:extLst>
              <a:ext uri="{FF2B5EF4-FFF2-40B4-BE49-F238E27FC236}">
                <a16:creationId xmlns:a16="http://schemas.microsoft.com/office/drawing/2014/main" id="{CB6BFF2B-20E9-8FF6-B3C8-3568E6FEE25F}"/>
              </a:ext>
            </a:extLst>
          </p:cNvPr>
          <p:cNvSpPr txBox="1"/>
          <p:nvPr/>
        </p:nvSpPr>
        <p:spPr>
          <a:xfrm>
            <a:off x="1751798" y="5483539"/>
            <a:ext cx="2358189" cy="461665"/>
          </a:xfrm>
          <a:prstGeom prst="rect">
            <a:avLst/>
          </a:prstGeom>
          <a:noFill/>
        </p:spPr>
        <p:txBody>
          <a:bodyPr wrap="square" rtlCol="0">
            <a:spAutoFit/>
          </a:bodyPr>
          <a:lstStyle/>
          <a:p>
            <a:r>
              <a:rPr lang="nb-NO" sz="1200" b="1" dirty="0"/>
              <a:t>Juni: </a:t>
            </a:r>
            <a:r>
              <a:rPr lang="nb-NO" sz="1200" dirty="0"/>
              <a:t>Sommeraktiviteter</a:t>
            </a:r>
          </a:p>
          <a:p>
            <a:r>
              <a:rPr lang="nb-NO" sz="1200" b="1" dirty="0"/>
              <a:t>Juli: </a:t>
            </a:r>
            <a:r>
              <a:rPr lang="nb-NO" sz="1200" dirty="0"/>
              <a:t>Sommeraktiviteter</a:t>
            </a:r>
          </a:p>
        </p:txBody>
      </p:sp>
      <p:sp>
        <p:nvSpPr>
          <p:cNvPr id="19" name="TekstSylinder 18">
            <a:extLst>
              <a:ext uri="{FF2B5EF4-FFF2-40B4-BE49-F238E27FC236}">
                <a16:creationId xmlns:a16="http://schemas.microsoft.com/office/drawing/2014/main" id="{98F8E288-FBDB-F10A-15D2-D918BDDB88A0}"/>
              </a:ext>
            </a:extLst>
          </p:cNvPr>
          <p:cNvSpPr txBox="1"/>
          <p:nvPr/>
        </p:nvSpPr>
        <p:spPr>
          <a:xfrm>
            <a:off x="1283516" y="3036815"/>
            <a:ext cx="1417739" cy="1090568"/>
          </a:xfrm>
          <a:prstGeom prst="rect">
            <a:avLst/>
          </a:prstGeom>
          <a:solidFill>
            <a:schemeClr val="bg1"/>
          </a:solidFill>
        </p:spPr>
        <p:txBody>
          <a:bodyPr wrap="square" rtlCol="0">
            <a:spAutoFit/>
          </a:bodyPr>
          <a:lstStyle/>
          <a:p>
            <a:endParaRPr lang="nb-NO" dirty="0"/>
          </a:p>
        </p:txBody>
      </p:sp>
      <p:sp>
        <p:nvSpPr>
          <p:cNvPr id="21" name="TekstSylinder 20">
            <a:extLst>
              <a:ext uri="{FF2B5EF4-FFF2-40B4-BE49-F238E27FC236}">
                <a16:creationId xmlns:a16="http://schemas.microsoft.com/office/drawing/2014/main" id="{39D48BC7-6694-A4B4-B17E-A80123B54CF3}"/>
              </a:ext>
            </a:extLst>
          </p:cNvPr>
          <p:cNvSpPr txBox="1"/>
          <p:nvPr/>
        </p:nvSpPr>
        <p:spPr>
          <a:xfrm>
            <a:off x="4846320" y="122895"/>
            <a:ext cx="1869440" cy="461665"/>
          </a:xfrm>
          <a:prstGeom prst="rect">
            <a:avLst/>
          </a:prstGeom>
          <a:noFill/>
        </p:spPr>
        <p:txBody>
          <a:bodyPr wrap="square">
            <a:spAutoFit/>
          </a:bodyPr>
          <a:lstStyle/>
          <a:p>
            <a:r>
              <a:rPr lang="nb-NO" sz="2400" kern="1400" dirty="0" err="1">
                <a:ln w="0">
                  <a:solidFill>
                    <a:sysClr val="windowText" lastClr="000000"/>
                  </a:solidFill>
                </a:ln>
                <a:solidFill>
                  <a:schemeClr val="accent1"/>
                </a:solidFill>
                <a:effectLst>
                  <a:outerShdw blurRad="38100" dist="25400" dir="5400000" algn="ctr" rotWithShape="0">
                    <a:srgbClr val="6E747A">
                      <a:alpha val="43000"/>
                    </a:srgbClr>
                  </a:outerShdw>
                </a:effectLst>
                <a:latin typeface="Algerian" panose="04020705040A02060702" pitchFamily="82" charset="0"/>
              </a:rPr>
              <a:t>Årshjul</a:t>
            </a:r>
            <a:endParaRPr lang="nb-NO" sz="2400" dirty="0">
              <a:ln w="0">
                <a:solidFill>
                  <a:sysClr val="windowText" lastClr="000000"/>
                </a:solidFill>
              </a:ln>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2978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459262-35A1-FCCC-8D21-6412BFEF8FF2}"/>
              </a:ext>
            </a:extLst>
          </p:cNvPr>
          <p:cNvSpPr>
            <a:spLocks noGrp="1"/>
          </p:cNvSpPr>
          <p:nvPr>
            <p:ph type="title"/>
          </p:nvPr>
        </p:nvSpPr>
        <p:spPr>
          <a:xfrm>
            <a:off x="1299557" y="151846"/>
            <a:ext cx="8596668" cy="1312475"/>
          </a:xfrm>
        </p:spPr>
        <p:txBody>
          <a:bodyPr>
            <a:normAutofit fontScale="90000"/>
          </a:bodyPr>
          <a:lstStyle/>
          <a:p>
            <a:pPr marL="0" marR="0" indent="0" algn="ctr">
              <a:lnSpc>
                <a:spcPct val="119000"/>
              </a:lnSpc>
              <a:spcBef>
                <a:spcPts val="0"/>
              </a:spcBef>
              <a:spcAft>
                <a:spcPts val="600"/>
              </a:spcAft>
            </a:pPr>
            <a:r>
              <a:rPr lang="nb-NO" sz="2700" kern="1400" dirty="0">
                <a:ln w="0">
                  <a:solidFill>
                    <a:sysClr val="windowText" lastClr="000000"/>
                  </a:solidFill>
                </a:ln>
                <a:effectLst>
                  <a:outerShdw blurRad="38100" dist="25400" dir="5400000" algn="ctr" rotWithShape="0">
                    <a:srgbClr val="6E747A">
                      <a:alpha val="43000"/>
                    </a:srgbClr>
                  </a:outerShdw>
                </a:effectLst>
                <a:latin typeface="Algerian" panose="04020705040A02060702" pitchFamily="82" charset="0"/>
              </a:rPr>
              <a:t>Avdelinger ved Høylandet barnehage</a:t>
            </a:r>
            <a:br>
              <a:rPr lang="nb-NO" sz="1800" kern="1400" dirty="0">
                <a:ln>
                  <a:noFill/>
                </a:ln>
                <a:solidFill>
                  <a:srgbClr val="000000"/>
                </a:solidFill>
                <a:effectLst/>
                <a:latin typeface="Calibri" panose="020F0502020204030204" pitchFamily="34" charset="0"/>
              </a:rPr>
            </a:br>
            <a:r>
              <a:rPr lang="nb-NO" sz="1800" kern="1400" dirty="0">
                <a:ln>
                  <a:noFill/>
                </a:ln>
                <a:solidFill>
                  <a:srgbClr val="000000"/>
                </a:solidFill>
                <a:effectLst/>
                <a:latin typeface="Calibri" panose="020F0502020204030204" pitchFamily="34" charset="0"/>
              </a:rPr>
              <a:t>          </a:t>
            </a:r>
            <a:r>
              <a:rPr lang="nb-NO" sz="2000" kern="1400" dirty="0">
                <a:ln>
                  <a:noFill/>
                </a:ln>
                <a:solidFill>
                  <a:srgbClr val="000000"/>
                </a:solidFill>
                <a:effectLst/>
                <a:latin typeface="Bell MT" panose="02020503060305020303" pitchFamily="18" charset="0"/>
              </a:rPr>
              <a:t>Styrer: Tove Vang</a:t>
            </a:r>
            <a:br>
              <a:rPr lang="nb-NO" sz="1800" kern="1400" dirty="0">
                <a:ln>
                  <a:noFill/>
                </a:ln>
                <a:solidFill>
                  <a:srgbClr val="000000"/>
                </a:solidFill>
                <a:effectLst/>
                <a:latin typeface="Calibri" panose="020F0502020204030204" pitchFamily="34" charset="0"/>
              </a:rPr>
            </a:br>
            <a:r>
              <a:rPr lang="nb-NO" sz="1800" kern="1400" dirty="0">
                <a:ln>
                  <a:noFill/>
                </a:ln>
                <a:solidFill>
                  <a:srgbClr val="000000"/>
                </a:solidFill>
                <a:effectLst/>
                <a:latin typeface="Calibri" panose="020F0502020204030204" pitchFamily="34" charset="0"/>
              </a:rPr>
              <a:t> </a:t>
            </a:r>
            <a:br>
              <a:rPr lang="nb-NO" sz="1800" kern="1400" dirty="0">
                <a:ln>
                  <a:noFill/>
                </a:ln>
                <a:solidFill>
                  <a:srgbClr val="000000"/>
                </a:solidFill>
                <a:effectLst/>
                <a:latin typeface="Calibri" panose="020F0502020204030204" pitchFamily="34" charset="0"/>
              </a:rPr>
            </a:br>
            <a:endParaRPr lang="nb-NO" dirty="0"/>
          </a:p>
        </p:txBody>
      </p:sp>
      <p:sp>
        <p:nvSpPr>
          <p:cNvPr id="5" name="Plassholder for innhold 4">
            <a:extLst>
              <a:ext uri="{FF2B5EF4-FFF2-40B4-BE49-F238E27FC236}">
                <a16:creationId xmlns:a16="http://schemas.microsoft.com/office/drawing/2014/main" id="{27DDF4D4-B013-6FF8-CEC2-EFD6BE5017F3}"/>
              </a:ext>
            </a:extLst>
          </p:cNvPr>
          <p:cNvSpPr>
            <a:spLocks noGrp="1"/>
          </p:cNvSpPr>
          <p:nvPr>
            <p:ph idx="1"/>
          </p:nvPr>
        </p:nvSpPr>
        <p:spPr>
          <a:xfrm>
            <a:off x="864713" y="858133"/>
            <a:ext cx="9001530" cy="5951921"/>
          </a:xfrm>
        </p:spPr>
        <p:txBody>
          <a:bodyPr/>
          <a:lstStyle/>
          <a:p>
            <a:pPr marL="0" marR="0" indent="0" algn="ctr">
              <a:lnSpc>
                <a:spcPct val="119000"/>
              </a:lnSpc>
              <a:spcBef>
                <a:spcPts val="0"/>
              </a:spcBef>
              <a:spcAft>
                <a:spcPts val="600"/>
              </a:spcAft>
              <a:buNone/>
            </a:pPr>
            <a:r>
              <a:rPr lang="nb-NO" b="1" kern="1400" dirty="0">
                <a:ln>
                  <a:noFill/>
                </a:ln>
                <a:solidFill>
                  <a:srgbClr val="000000"/>
                </a:solidFill>
                <a:effectLst/>
                <a:latin typeface="Bell MT" panose="02020503060305020303" pitchFamily="18" charset="0"/>
              </a:rPr>
              <a:t>                Småbarnsavdelinger:</a:t>
            </a:r>
          </a:p>
          <a:p>
            <a:pPr marL="0" marR="0" indent="0" algn="l">
              <a:lnSpc>
                <a:spcPct val="119000"/>
              </a:lnSpc>
              <a:spcBef>
                <a:spcPts val="0"/>
              </a:spcBef>
              <a:spcAft>
                <a:spcPts val="600"/>
              </a:spcAft>
            </a:pPr>
            <a:r>
              <a:rPr lang="nb-NO" sz="1800" kern="1400" dirty="0">
                <a:ln>
                  <a:noFill/>
                </a:ln>
                <a:solidFill>
                  <a:srgbClr val="000000"/>
                </a:solidFill>
                <a:effectLst/>
                <a:latin typeface="Calibri" panose="020F0502020204030204" pitchFamily="34" charset="0"/>
              </a:rPr>
              <a:t> </a:t>
            </a:r>
          </a:p>
          <a:p>
            <a:endParaRPr lang="nb-NO" sz="1800" kern="1400" dirty="0">
              <a:ln>
                <a:noFill/>
              </a:ln>
              <a:solidFill>
                <a:srgbClr val="000000"/>
              </a:solidFill>
              <a:effectLst/>
              <a:latin typeface="Tempus Sans ITC" panose="04020404030D07020202" pitchFamily="82" charset="0"/>
            </a:endParaRPr>
          </a:p>
          <a:p>
            <a:endParaRPr lang="nb-NO" kern="1400" dirty="0">
              <a:solidFill>
                <a:srgbClr val="000000"/>
              </a:solidFill>
              <a:latin typeface="Tempus Sans ITC" panose="04020404030D07020202" pitchFamily="82" charset="0"/>
            </a:endParaRPr>
          </a:p>
          <a:p>
            <a:endParaRPr lang="nb-NO" sz="1800" kern="1400" dirty="0">
              <a:ln>
                <a:noFill/>
              </a:ln>
              <a:solidFill>
                <a:srgbClr val="000000"/>
              </a:solidFill>
              <a:effectLst/>
              <a:latin typeface="Tempus Sans ITC" panose="04020404030D07020202" pitchFamily="82" charset="0"/>
            </a:endParaRPr>
          </a:p>
          <a:p>
            <a:pPr marL="0" indent="0">
              <a:buNone/>
            </a:pPr>
            <a:endParaRPr lang="nb-NO" kern="1400" dirty="0">
              <a:solidFill>
                <a:srgbClr val="000000"/>
              </a:solidFill>
              <a:latin typeface="Tempus Sans ITC" panose="04020404030D07020202" pitchFamily="82" charset="0"/>
            </a:endParaRPr>
          </a:p>
          <a:p>
            <a:pPr marL="0" indent="0">
              <a:buNone/>
            </a:pPr>
            <a:endParaRPr lang="nb-NO" sz="1800" b="1" kern="1400" dirty="0">
              <a:ln>
                <a:noFill/>
              </a:ln>
              <a:solidFill>
                <a:srgbClr val="000000"/>
              </a:solidFill>
              <a:effectLst/>
              <a:latin typeface="Tempus Sans ITC" panose="04020404030D07020202" pitchFamily="82" charset="0"/>
            </a:endParaRPr>
          </a:p>
          <a:p>
            <a:pPr marL="0" indent="0">
              <a:buNone/>
            </a:pPr>
            <a:r>
              <a:rPr lang="nb-NO" b="1" kern="1400" dirty="0">
                <a:solidFill>
                  <a:srgbClr val="000000"/>
                </a:solidFill>
                <a:latin typeface="Tempus Sans ITC" panose="04020404030D07020202" pitchFamily="82" charset="0"/>
              </a:rPr>
              <a:t>                                                                 </a:t>
            </a:r>
            <a:r>
              <a:rPr lang="nb-NO" sz="1800" b="1" kern="1400" dirty="0">
                <a:ln>
                  <a:noFill/>
                </a:ln>
                <a:solidFill>
                  <a:srgbClr val="000000"/>
                </a:solidFill>
                <a:effectLst/>
                <a:latin typeface="Tempus Sans ITC" panose="04020404030D07020202" pitchFamily="82" charset="0"/>
              </a:rPr>
              <a:t> </a:t>
            </a:r>
            <a:r>
              <a:rPr lang="nb-NO" b="1" kern="1400" dirty="0" err="1">
                <a:solidFill>
                  <a:srgbClr val="000000"/>
                </a:solidFill>
                <a:latin typeface="Bell MT" panose="02020503060305020303" pitchFamily="18" charset="0"/>
              </a:rPr>
              <a:t>Stor</a:t>
            </a:r>
            <a:r>
              <a:rPr lang="nb-NO" b="1" kern="1400" dirty="0" err="1">
                <a:ln>
                  <a:noFill/>
                </a:ln>
                <a:solidFill>
                  <a:srgbClr val="000000"/>
                </a:solidFill>
                <a:effectLst/>
                <a:latin typeface="Bell MT" panose="02020503060305020303" pitchFamily="18" charset="0"/>
              </a:rPr>
              <a:t>barnsavdelinger</a:t>
            </a:r>
            <a:r>
              <a:rPr lang="nb-NO" b="1" kern="1400" dirty="0">
                <a:ln>
                  <a:noFill/>
                </a:ln>
                <a:solidFill>
                  <a:srgbClr val="000000"/>
                </a:solidFill>
                <a:effectLst/>
                <a:latin typeface="Bell MT" panose="02020503060305020303" pitchFamily="18" charset="0"/>
              </a:rPr>
              <a:t>:</a:t>
            </a:r>
          </a:p>
          <a:p>
            <a:endParaRPr lang="nb-NO" dirty="0"/>
          </a:p>
        </p:txBody>
      </p:sp>
      <p:sp>
        <p:nvSpPr>
          <p:cNvPr id="6" name="Text Box 2">
            <a:extLst>
              <a:ext uri="{FF2B5EF4-FFF2-40B4-BE49-F238E27FC236}">
                <a16:creationId xmlns:a16="http://schemas.microsoft.com/office/drawing/2014/main" id="{D970669D-5B4B-0041-82A5-8D79CA3BE908}"/>
              </a:ext>
            </a:extLst>
          </p:cNvPr>
          <p:cNvSpPr txBox="1">
            <a:spLocks noChangeArrowheads="1"/>
          </p:cNvSpPr>
          <p:nvPr/>
        </p:nvSpPr>
        <p:spPr bwMode="auto">
          <a:xfrm>
            <a:off x="1869068" y="1360421"/>
            <a:ext cx="3496410" cy="2315817"/>
          </a:xfrm>
          <a:prstGeom prst="rect">
            <a:avLst/>
          </a:prstGeom>
          <a:solidFill>
            <a:schemeClr val="accent1">
              <a:lumMod val="20000"/>
              <a:lumOff val="80000"/>
            </a:schemeClr>
          </a:solidFill>
          <a:ln w="19050" algn="ctr">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Ekornet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Barnegruppe 0-2 år.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err="1">
                <a:ln>
                  <a:noFill/>
                </a:ln>
                <a:solidFill>
                  <a:srgbClr val="000000"/>
                </a:solidFill>
                <a:effectLst/>
                <a:latin typeface="Bell MT" panose="02020503060305020303" pitchFamily="18" charset="0"/>
              </a:rPr>
              <a:t>Ped.leder</a:t>
            </a:r>
            <a:r>
              <a:rPr kumimoji="0" lang="nb-NO" altLang="nb-NO" sz="1600" b="1" i="0" u="none" strike="noStrike" cap="none" normalizeH="0" baseline="0" dirty="0">
                <a:ln>
                  <a:noFill/>
                </a:ln>
                <a:solidFill>
                  <a:srgbClr val="000000"/>
                </a:solidFill>
                <a:effectLst/>
                <a:latin typeface="Bell MT" panose="02020503060305020303" pitchFamily="18" charset="0"/>
              </a:rPr>
              <a:t>: </a:t>
            </a:r>
            <a:r>
              <a:rPr kumimoji="0" lang="nb-NO" altLang="nb-NO" sz="1600" i="0" u="none" strike="noStrike" cap="none" normalizeH="0" baseline="0" dirty="0">
                <a:ln>
                  <a:noFill/>
                </a:ln>
                <a:solidFill>
                  <a:srgbClr val="000000"/>
                </a:solidFill>
                <a:effectLst/>
                <a:latin typeface="Bell MT" panose="02020503060305020303" pitchFamily="18" charset="0"/>
              </a:rPr>
              <a:t>Mona Grongs</a:t>
            </a:r>
            <a:r>
              <a:rPr lang="nb-NO" altLang="nb-NO" sz="1600" dirty="0">
                <a:solidFill>
                  <a:srgbClr val="000000"/>
                </a:solidFill>
                <a:latin typeface="Bell MT" panose="02020503060305020303" pitchFamily="18" charset="0"/>
              </a:rPr>
              <a:t>tad</a:t>
            </a:r>
            <a:r>
              <a:rPr kumimoji="0" lang="nb-NO" altLang="nb-NO" sz="1600" i="0" u="none" strike="noStrike" cap="none" normalizeH="0" baseline="0" dirty="0">
                <a:ln>
                  <a:noFill/>
                </a:ln>
                <a:solidFill>
                  <a:srgbClr val="000000"/>
                </a:solidFill>
                <a:effectLst/>
                <a:latin typeface="Bell MT" panose="02020503060305020303" pitchFamily="18" charset="0"/>
              </a:rPr>
              <a:t> </a:t>
            </a:r>
            <a:r>
              <a:rPr kumimoji="0" lang="nb-NO" altLang="nb-NO" sz="1600" b="0" i="0" u="none" strike="noStrike" cap="none" normalizeH="0" baseline="0" dirty="0">
                <a:ln>
                  <a:noFill/>
                </a:ln>
                <a:solidFill>
                  <a:srgbClr val="000000"/>
                </a:solidFill>
                <a:effectLst/>
                <a:latin typeface="Bell MT" panose="02020503060305020303" pitchFamily="18" charset="0"/>
              </a:rPr>
              <a:t>100%</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Fagarbeider: </a:t>
            </a:r>
            <a:r>
              <a:rPr lang="nb-NO" altLang="nb-NO" sz="1600" dirty="0">
                <a:solidFill>
                  <a:srgbClr val="000000"/>
                </a:solidFill>
                <a:latin typeface="Bell MT" panose="02020503060305020303" pitchFamily="18" charset="0"/>
              </a:rPr>
              <a:t>Bjørg Årsandøy</a:t>
            </a:r>
            <a:r>
              <a:rPr kumimoji="0" lang="nb-NO" altLang="nb-NO" sz="1600" b="0" i="0" u="none" strike="noStrike" cap="none" normalizeH="0" baseline="0" dirty="0">
                <a:ln>
                  <a:noFill/>
                </a:ln>
                <a:solidFill>
                  <a:srgbClr val="000000"/>
                </a:solidFill>
                <a:effectLst/>
                <a:latin typeface="Bell MT" panose="02020503060305020303" pitchFamily="18" charset="0"/>
              </a:rPr>
              <a:t> 100%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7" name="Text Box 3">
            <a:extLst>
              <a:ext uri="{FF2B5EF4-FFF2-40B4-BE49-F238E27FC236}">
                <a16:creationId xmlns:a16="http://schemas.microsoft.com/office/drawing/2014/main" id="{6050023F-411C-126D-4024-57237DAD386F}"/>
              </a:ext>
            </a:extLst>
          </p:cNvPr>
          <p:cNvSpPr txBox="1">
            <a:spLocks noChangeArrowheads="1"/>
          </p:cNvSpPr>
          <p:nvPr/>
        </p:nvSpPr>
        <p:spPr bwMode="auto">
          <a:xfrm>
            <a:off x="6399814" y="1360421"/>
            <a:ext cx="3496411" cy="2315817"/>
          </a:xfrm>
          <a:prstGeom prst="rect">
            <a:avLst/>
          </a:prstGeom>
          <a:solidFill>
            <a:schemeClr val="accent1">
              <a:lumMod val="40000"/>
              <a:lumOff val="60000"/>
            </a:schemeClr>
          </a:solidFill>
          <a:ln w="19050" algn="ctr">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Haren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Barnegruppe 2-3 år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err="1">
                <a:ln>
                  <a:noFill/>
                </a:ln>
                <a:solidFill>
                  <a:srgbClr val="000000"/>
                </a:solidFill>
                <a:effectLst/>
                <a:latin typeface="Bell MT" panose="02020503060305020303" pitchFamily="18" charset="0"/>
              </a:rPr>
              <a:t>Ped.leder</a:t>
            </a:r>
            <a:r>
              <a:rPr kumimoji="0" lang="nb-NO" altLang="nb-NO" sz="1600" b="1" i="0" u="none" strike="noStrike" cap="none" normalizeH="0" baseline="0" dirty="0">
                <a:ln>
                  <a:noFill/>
                </a:ln>
                <a:solidFill>
                  <a:srgbClr val="000000"/>
                </a:solidFill>
                <a:effectLst/>
                <a:latin typeface="Bell MT" panose="02020503060305020303" pitchFamily="18" charset="0"/>
              </a:rPr>
              <a:t>: </a:t>
            </a:r>
            <a:r>
              <a:rPr lang="nb-NO" altLang="nb-NO" sz="1600" dirty="0">
                <a:solidFill>
                  <a:srgbClr val="000000"/>
                </a:solidFill>
                <a:latin typeface="Bell MT" panose="02020503060305020303" pitchFamily="18" charset="0"/>
              </a:rPr>
              <a:t>Anita Songe 100%</a:t>
            </a: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F</a:t>
            </a:r>
            <a:r>
              <a:rPr lang="nb-NO" altLang="nb-NO" sz="1600" b="1" dirty="0">
                <a:solidFill>
                  <a:srgbClr val="000000"/>
                </a:solidFill>
                <a:latin typeface="Bell MT" panose="02020503060305020303" pitchFamily="18" charset="0"/>
              </a:rPr>
              <a:t>agarbeider: </a:t>
            </a:r>
            <a:r>
              <a:rPr lang="nb-NO" altLang="nb-NO" sz="1600" dirty="0">
                <a:solidFill>
                  <a:srgbClr val="000000"/>
                </a:solidFill>
                <a:latin typeface="Bell MT" panose="02020503060305020303" pitchFamily="18" charset="0"/>
              </a:rPr>
              <a:t>Janne Flått 100%</a:t>
            </a:r>
            <a:endParaRPr kumimoji="0" lang="nb-NO" altLang="nb-NO" sz="160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Fagarbeider: </a:t>
            </a:r>
            <a:r>
              <a:rPr lang="nb-NO" altLang="nb-NO" sz="1600" dirty="0">
                <a:solidFill>
                  <a:srgbClr val="000000"/>
                </a:solidFill>
                <a:latin typeface="Bell MT" panose="02020503060305020303" pitchFamily="18" charset="0"/>
              </a:rPr>
              <a:t>Lena Eriksen 8</a:t>
            </a:r>
            <a:r>
              <a:rPr kumimoji="0" lang="nb-NO" altLang="nb-NO" sz="1600" b="0" i="0" u="none" strike="noStrike" cap="none" normalizeH="0" baseline="0" dirty="0">
                <a:ln>
                  <a:noFill/>
                </a:ln>
                <a:solidFill>
                  <a:srgbClr val="000000"/>
                </a:solidFill>
                <a:effectLst/>
                <a:latin typeface="Bell MT" panose="02020503060305020303" pitchFamily="18" charset="0"/>
              </a:rPr>
              <a:t>0%</a:t>
            </a:r>
          </a:p>
          <a:p>
            <a:pPr marL="0" marR="0" lvl="0" indent="0" algn="l" defTabSz="914400" rtl="0" eaLnBrk="0" fontAlgn="base" latinLnBrk="0" hangingPunct="0">
              <a:lnSpc>
                <a:spcPct val="100000"/>
              </a:lnSpc>
              <a:spcBef>
                <a:spcPct val="0"/>
              </a:spcBef>
              <a:spcAft>
                <a:spcPct val="0"/>
              </a:spcAft>
              <a:buClrTx/>
              <a:buSzTx/>
              <a:buFontTx/>
              <a:buNone/>
              <a:tabLst/>
            </a:pPr>
            <a:r>
              <a:rPr lang="nb-NO" altLang="nb-NO" sz="1600" b="1" dirty="0">
                <a:solidFill>
                  <a:srgbClr val="000000"/>
                </a:solidFill>
                <a:latin typeface="Bell MT" panose="02020503060305020303" pitchFamily="18" charset="0"/>
              </a:rPr>
              <a:t>Morsmålslærer: </a:t>
            </a:r>
            <a:r>
              <a:rPr lang="nb-NO" altLang="nb-NO" sz="1600" dirty="0">
                <a:solidFill>
                  <a:srgbClr val="000000"/>
                </a:solidFill>
                <a:latin typeface="Bell MT" panose="02020503060305020303" pitchFamily="18" charset="0"/>
              </a:rPr>
              <a:t>Lesia Livchak 50%</a:t>
            </a:r>
            <a:endParaRPr kumimoji="0" lang="nb-NO" altLang="nb-NO" sz="1600" i="0" u="none" strike="noStrike" cap="none" normalizeH="0" baseline="0" dirty="0">
              <a:ln>
                <a:noFill/>
              </a:ln>
              <a:solidFill>
                <a:srgbClr val="000000"/>
              </a:solidFill>
              <a:effectLst/>
              <a:latin typeface="Bell MT" panose="02020503060305020303" pitchFamily="18" charset="0"/>
            </a:endParaRPr>
          </a:p>
        </p:txBody>
      </p:sp>
      <p:sp>
        <p:nvSpPr>
          <p:cNvPr id="8" name="Text Box 4">
            <a:extLst>
              <a:ext uri="{FF2B5EF4-FFF2-40B4-BE49-F238E27FC236}">
                <a16:creationId xmlns:a16="http://schemas.microsoft.com/office/drawing/2014/main" id="{4960F865-56B5-28E6-E197-F5DC4B7A19F5}"/>
              </a:ext>
            </a:extLst>
          </p:cNvPr>
          <p:cNvSpPr txBox="1">
            <a:spLocks noChangeArrowheads="1"/>
          </p:cNvSpPr>
          <p:nvPr/>
        </p:nvSpPr>
        <p:spPr bwMode="auto">
          <a:xfrm>
            <a:off x="1869068" y="4375889"/>
            <a:ext cx="3496409" cy="2315817"/>
          </a:xfrm>
          <a:prstGeom prst="rect">
            <a:avLst/>
          </a:prstGeom>
          <a:solidFill>
            <a:schemeClr val="accent1">
              <a:lumMod val="60000"/>
              <a:lumOff val="40000"/>
            </a:schemeClr>
          </a:solidFill>
          <a:ln w="19050" algn="ctr">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Reven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Barnegruppe 2-5 år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err="1">
                <a:ln>
                  <a:noFill/>
                </a:ln>
                <a:solidFill>
                  <a:srgbClr val="000000"/>
                </a:solidFill>
                <a:effectLst/>
                <a:latin typeface="Bell MT" panose="02020503060305020303" pitchFamily="18" charset="0"/>
              </a:rPr>
              <a:t>Ped.leder</a:t>
            </a:r>
            <a:r>
              <a:rPr kumimoji="0" lang="nb-NO" altLang="nb-NO" sz="1600" b="1" i="0" u="none" strike="noStrike" cap="none" normalizeH="0" baseline="0" dirty="0">
                <a:ln>
                  <a:noFill/>
                </a:ln>
                <a:solidFill>
                  <a:srgbClr val="000000"/>
                </a:solidFill>
                <a:effectLst/>
                <a:latin typeface="Bell MT" panose="02020503060305020303" pitchFamily="18" charset="0"/>
              </a:rPr>
              <a:t>: </a:t>
            </a:r>
            <a:r>
              <a:rPr lang="nb-NO" altLang="nb-NO" sz="1600" dirty="0">
                <a:solidFill>
                  <a:srgbClr val="000000"/>
                </a:solidFill>
                <a:latin typeface="Bell MT" panose="02020503060305020303" pitchFamily="18" charset="0"/>
              </a:rPr>
              <a:t>Britt Sonja Myrmo</a:t>
            </a:r>
            <a:r>
              <a:rPr kumimoji="0" lang="nb-NO" altLang="nb-NO" sz="1600" b="0" i="0" u="none" strike="noStrike" cap="none" normalizeH="0" baseline="0" dirty="0">
                <a:ln>
                  <a:noFill/>
                </a:ln>
                <a:solidFill>
                  <a:srgbClr val="000000"/>
                </a:solidFill>
                <a:effectLst/>
                <a:latin typeface="Bell MT" panose="02020503060305020303" pitchFamily="18" charset="0"/>
              </a:rPr>
              <a:t> 100%</a:t>
            </a:r>
          </a:p>
          <a:p>
            <a:pPr marL="0" marR="0" lvl="0" indent="0" algn="l" defTabSz="914400" rtl="0" eaLnBrk="0" fontAlgn="base" latinLnBrk="0" hangingPunct="0">
              <a:lnSpc>
                <a:spcPct val="100000"/>
              </a:lnSpc>
              <a:spcBef>
                <a:spcPct val="0"/>
              </a:spcBef>
              <a:spcAft>
                <a:spcPct val="0"/>
              </a:spcAft>
              <a:buClrTx/>
              <a:buSzTx/>
              <a:buFontTx/>
              <a:buNone/>
              <a:tabLst/>
            </a:pPr>
            <a:r>
              <a:rPr lang="nb-NO" altLang="nb-NO" sz="1600" b="1" dirty="0" err="1">
                <a:solidFill>
                  <a:srgbClr val="000000"/>
                </a:solidFill>
                <a:latin typeface="Bell MT" panose="02020503060305020303" pitchFamily="18" charset="0"/>
              </a:rPr>
              <a:t>P</a:t>
            </a:r>
            <a:r>
              <a:rPr kumimoji="0" lang="nb-NO" altLang="nb-NO" sz="1600" b="1" i="0" u="none" strike="noStrike" cap="none" normalizeH="0" baseline="0" dirty="0" err="1">
                <a:ln>
                  <a:noFill/>
                </a:ln>
                <a:solidFill>
                  <a:srgbClr val="000000"/>
                </a:solidFill>
                <a:effectLst/>
                <a:latin typeface="Bell MT" panose="02020503060305020303" pitchFamily="18" charset="0"/>
              </a:rPr>
              <a:t>ed</a:t>
            </a:r>
            <a:r>
              <a:rPr kumimoji="0" lang="nb-NO" altLang="nb-NO" sz="1600" b="1" i="0" u="none" strike="noStrike" cap="none" normalizeH="0" baseline="0" dirty="0">
                <a:ln>
                  <a:noFill/>
                </a:ln>
                <a:solidFill>
                  <a:srgbClr val="000000"/>
                </a:solidFill>
                <a:effectLst/>
                <a:latin typeface="Bell MT" panose="02020503060305020303" pitchFamily="18" charset="0"/>
              </a:rPr>
              <a:t>: leder: </a:t>
            </a:r>
            <a:r>
              <a:rPr kumimoji="0" lang="nb-NO" altLang="nb-NO" sz="1600" i="0" u="none" strike="noStrike" cap="none" normalizeH="0" baseline="0" dirty="0">
                <a:ln>
                  <a:noFill/>
                </a:ln>
                <a:solidFill>
                  <a:srgbClr val="000000"/>
                </a:solidFill>
                <a:effectLst/>
                <a:latin typeface="Bell MT" panose="02020503060305020303" pitchFamily="18" charset="0"/>
              </a:rPr>
              <a:t>Inga Marie Vikan 100%</a:t>
            </a:r>
          </a:p>
          <a:p>
            <a:pPr marL="0" marR="0" lvl="0" indent="0" algn="l" defTabSz="914400" rtl="0" eaLnBrk="0" fontAlgn="base" latinLnBrk="0" hangingPunct="0">
              <a:lnSpc>
                <a:spcPct val="100000"/>
              </a:lnSpc>
              <a:spcBef>
                <a:spcPct val="0"/>
              </a:spcBef>
              <a:spcAft>
                <a:spcPct val="0"/>
              </a:spcAft>
              <a:buClrTx/>
              <a:buSzTx/>
              <a:buFontTx/>
              <a:buNone/>
              <a:tabLst/>
            </a:pPr>
            <a:r>
              <a:rPr lang="nb-NO" altLang="nb-NO" sz="1600" b="1" dirty="0">
                <a:solidFill>
                  <a:srgbClr val="000000"/>
                </a:solidFill>
                <a:latin typeface="Bell MT" panose="02020503060305020303" pitchFamily="18" charset="0"/>
              </a:rPr>
              <a:t>Assistent: </a:t>
            </a:r>
            <a:r>
              <a:rPr lang="nb-NO" altLang="nb-NO" sz="1600" dirty="0">
                <a:solidFill>
                  <a:srgbClr val="000000"/>
                </a:solidFill>
                <a:latin typeface="Bell MT" panose="02020503060305020303" pitchFamily="18" charset="0"/>
              </a:rPr>
              <a:t>Sissel Kolberg 100%</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Assistent: </a:t>
            </a:r>
            <a:r>
              <a:rPr kumimoji="0" lang="nb-NO" altLang="nb-NO" sz="1600" b="0" i="0" u="none" strike="noStrike" cap="none" normalizeH="0" baseline="0" dirty="0">
                <a:ln>
                  <a:noFill/>
                </a:ln>
                <a:solidFill>
                  <a:srgbClr val="000000"/>
                </a:solidFill>
                <a:effectLst/>
                <a:latin typeface="Bell MT" panose="02020503060305020303" pitchFamily="18" charset="0"/>
              </a:rPr>
              <a:t>Aud Polle 60%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9" name="Text Box 5">
            <a:extLst>
              <a:ext uri="{FF2B5EF4-FFF2-40B4-BE49-F238E27FC236}">
                <a16:creationId xmlns:a16="http://schemas.microsoft.com/office/drawing/2014/main" id="{A3ED357E-C074-645C-DAC1-659F7F240B5B}"/>
              </a:ext>
            </a:extLst>
          </p:cNvPr>
          <p:cNvSpPr txBox="1">
            <a:spLocks noChangeArrowheads="1"/>
          </p:cNvSpPr>
          <p:nvPr/>
        </p:nvSpPr>
        <p:spPr bwMode="auto">
          <a:xfrm>
            <a:off x="6399814" y="4381134"/>
            <a:ext cx="3496412" cy="2232890"/>
          </a:xfrm>
          <a:prstGeom prst="rect">
            <a:avLst/>
          </a:prstGeom>
          <a:solidFill>
            <a:schemeClr val="accent1">
              <a:lumMod val="75000"/>
            </a:schemeClr>
          </a:solidFill>
          <a:ln w="19050" algn="ctr">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Gaupa</a:t>
            </a: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Barnegruppe -6 år</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err="1">
                <a:ln>
                  <a:noFill/>
                </a:ln>
                <a:solidFill>
                  <a:srgbClr val="000000"/>
                </a:solidFill>
                <a:effectLst/>
                <a:latin typeface="Bell MT" panose="02020503060305020303" pitchFamily="18" charset="0"/>
              </a:rPr>
              <a:t>Ped.leder</a:t>
            </a:r>
            <a:r>
              <a:rPr kumimoji="0" lang="nb-NO" altLang="nb-NO" sz="1600" b="1" i="0" u="none" strike="noStrike" cap="none" normalizeH="0" baseline="0" dirty="0">
                <a:ln>
                  <a:noFill/>
                </a:ln>
                <a:solidFill>
                  <a:srgbClr val="000000"/>
                </a:solidFill>
                <a:effectLst/>
                <a:latin typeface="Bell MT" panose="02020503060305020303" pitchFamily="18" charset="0"/>
              </a:rPr>
              <a:t>: </a:t>
            </a:r>
            <a:r>
              <a:rPr kumimoji="0" lang="nb-NO" altLang="nb-NO" sz="1600" b="0" i="0" u="none" strike="noStrike" cap="none" normalizeH="0" baseline="0" dirty="0">
                <a:ln>
                  <a:noFill/>
                </a:ln>
                <a:solidFill>
                  <a:srgbClr val="000000"/>
                </a:solidFill>
                <a:effectLst/>
                <a:latin typeface="Bell MT" panose="02020503060305020303" pitchFamily="18" charset="0"/>
              </a:rPr>
              <a:t>Ingunn Sklett 80%</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err="1">
                <a:ln>
                  <a:noFill/>
                </a:ln>
                <a:solidFill>
                  <a:srgbClr val="000000"/>
                </a:solidFill>
                <a:effectLst/>
                <a:latin typeface="Bell MT" panose="02020503060305020303" pitchFamily="18" charset="0"/>
              </a:rPr>
              <a:t>Ped.leder</a:t>
            </a:r>
            <a:r>
              <a:rPr kumimoji="0" lang="nb-NO" altLang="nb-NO" sz="1600" b="1" i="0" u="none" strike="noStrike" cap="none" normalizeH="0" baseline="0" dirty="0">
                <a:ln>
                  <a:noFill/>
                </a:ln>
                <a:solidFill>
                  <a:srgbClr val="000000"/>
                </a:solidFill>
                <a:effectLst/>
                <a:latin typeface="Bell MT" panose="02020503060305020303" pitchFamily="18" charset="0"/>
              </a:rPr>
              <a:t> : </a:t>
            </a:r>
            <a:r>
              <a:rPr lang="nb-NO" altLang="nb-NO" sz="1600" dirty="0">
                <a:solidFill>
                  <a:srgbClr val="000000"/>
                </a:solidFill>
                <a:latin typeface="Bell MT" panose="02020503060305020303" pitchFamily="18" charset="0"/>
              </a:rPr>
              <a:t>Gudmund Evensen 20%</a:t>
            </a: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Fagarbeider: </a:t>
            </a:r>
            <a:r>
              <a:rPr kumimoji="0" lang="nb-NO" altLang="nb-NO" sz="1600" b="0" i="0" u="none" strike="noStrike" cap="none" normalizeH="0" baseline="0" dirty="0">
                <a:ln>
                  <a:noFill/>
                </a:ln>
                <a:solidFill>
                  <a:srgbClr val="000000"/>
                </a:solidFill>
                <a:effectLst/>
                <a:latin typeface="Bell MT" panose="02020503060305020303" pitchFamily="18" charset="0"/>
              </a:rPr>
              <a:t>Gudmund Evensen </a:t>
            </a:r>
            <a:r>
              <a:rPr lang="nb-NO" altLang="nb-NO" sz="1600" dirty="0">
                <a:solidFill>
                  <a:srgbClr val="000000"/>
                </a:solidFill>
                <a:latin typeface="Bell MT" panose="02020503060305020303" pitchFamily="18" charset="0"/>
              </a:rPr>
              <a:t>80</a:t>
            </a:r>
            <a:r>
              <a:rPr kumimoji="0" lang="nb-NO" altLang="nb-NO" sz="1600" b="0" i="0" u="none" strike="noStrike" cap="none" normalizeH="0" baseline="0" dirty="0">
                <a:ln>
                  <a:noFill/>
                </a:ln>
                <a:solidFill>
                  <a:srgbClr val="000000"/>
                </a:solidFill>
                <a:effectLst/>
                <a:latin typeface="Bell MT" panose="02020503060305020303"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nb-NO" altLang="nb-NO" sz="1600" b="1" dirty="0">
                <a:solidFill>
                  <a:srgbClr val="000000"/>
                </a:solidFill>
                <a:latin typeface="Bell MT" panose="02020503060305020303" pitchFamily="18" charset="0"/>
              </a:rPr>
              <a:t>Fagarbeider:</a:t>
            </a:r>
            <a:r>
              <a:rPr lang="nb-NO" altLang="nb-NO" sz="1600" dirty="0">
                <a:solidFill>
                  <a:srgbClr val="000000"/>
                </a:solidFill>
                <a:latin typeface="Bell MT" panose="02020503060305020303" pitchFamily="18" charset="0"/>
              </a:rPr>
              <a:t> Ingun Flått 80%</a:t>
            </a: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Språklærer: </a:t>
            </a:r>
            <a:r>
              <a:rPr kumimoji="0" lang="nb-NO" altLang="nb-NO" sz="1600" b="0" i="0" u="none" strike="noStrike" cap="none" normalizeH="0" baseline="0" dirty="0" err="1">
                <a:ln>
                  <a:noFill/>
                </a:ln>
                <a:solidFill>
                  <a:srgbClr val="000000"/>
                </a:solidFill>
                <a:effectLst/>
                <a:latin typeface="Bell MT" panose="02020503060305020303" pitchFamily="18" charset="0"/>
              </a:rPr>
              <a:t>Mykola</a:t>
            </a:r>
            <a:r>
              <a:rPr kumimoji="0" lang="nb-NO" altLang="nb-NO" sz="1600" b="0" i="0" u="none" strike="noStrike" cap="none" normalizeH="0" baseline="0" dirty="0">
                <a:ln>
                  <a:noFill/>
                </a:ln>
                <a:solidFill>
                  <a:srgbClr val="000000"/>
                </a:solidFill>
                <a:effectLst/>
                <a:latin typeface="Bell MT" panose="02020503060305020303" pitchFamily="18" charset="0"/>
              </a:rPr>
              <a:t> </a:t>
            </a:r>
            <a:r>
              <a:rPr kumimoji="0" lang="nb-NO" altLang="nb-NO" sz="1600" b="0" i="0" u="none" strike="noStrike" cap="none" normalizeH="0" baseline="0" dirty="0" err="1">
                <a:ln>
                  <a:noFill/>
                </a:ln>
                <a:solidFill>
                  <a:srgbClr val="000000"/>
                </a:solidFill>
                <a:effectLst/>
                <a:latin typeface="Bell MT" panose="02020503060305020303" pitchFamily="18" charset="0"/>
              </a:rPr>
              <a:t>Kozak</a:t>
            </a:r>
            <a:r>
              <a:rPr kumimoji="0" lang="nb-NO" altLang="nb-NO" sz="1600" b="0" i="0" u="none" strike="noStrike" cap="none" normalizeH="0" baseline="0" dirty="0">
                <a:ln>
                  <a:noFill/>
                </a:ln>
                <a:solidFill>
                  <a:srgbClr val="000000"/>
                </a:solidFill>
                <a:effectLst/>
                <a:latin typeface="Bell MT" panose="02020503060305020303" pitchFamily="18" charset="0"/>
              </a:rPr>
              <a:t> 100%</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Assistent: </a:t>
            </a:r>
            <a:r>
              <a:rPr kumimoji="0" lang="nb-NO" altLang="nb-NO" sz="1600" b="0" i="0" u="none" strike="noStrike" cap="none" normalizeH="0" baseline="0" dirty="0">
                <a:ln>
                  <a:noFill/>
                </a:ln>
                <a:solidFill>
                  <a:srgbClr val="000000"/>
                </a:solidFill>
                <a:effectLst/>
                <a:latin typeface="Bell MT" panose="02020503060305020303" pitchFamily="18" charset="0"/>
              </a:rPr>
              <a:t>Aud Polle 40%</a:t>
            </a: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1600" dirty="0">
              <a:solidFill>
                <a:srgbClr val="000000"/>
              </a:solidFill>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chemeClr val="tx1"/>
              </a:solidFill>
              <a:effectLst/>
              <a:latin typeface="Bell MT" panose="02020503060305020303" pitchFamily="18" charset="0"/>
            </a:endParaRPr>
          </a:p>
        </p:txBody>
      </p:sp>
    </p:spTree>
    <p:extLst>
      <p:ext uri="{BB962C8B-B14F-4D97-AF65-F5344CB8AC3E}">
        <p14:creationId xmlns:p14="http://schemas.microsoft.com/office/powerpoint/2010/main" val="200012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6DBCD2DE-B3F9-63B0-5CDE-BE7A2805A17B}"/>
              </a:ext>
            </a:extLst>
          </p:cNvPr>
          <p:cNvSpPr txBox="1">
            <a:spLocks noChangeArrowheads="1"/>
          </p:cNvSpPr>
          <p:nvPr/>
        </p:nvSpPr>
        <p:spPr bwMode="auto">
          <a:xfrm>
            <a:off x="893638" y="1245980"/>
            <a:ext cx="5039139" cy="4862408"/>
          </a:xfrm>
          <a:prstGeom prst="rect">
            <a:avLst/>
          </a:prstGeom>
          <a:solidFill>
            <a:schemeClr val="accent1">
              <a:lumMod val="40000"/>
              <a:lumOff val="6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285750" marR="0" lvl="0" indent="-2857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Foreldre/foresatte : Innsikt i barnehagens virksomhet</a:t>
            </a:r>
          </a:p>
          <a:p>
            <a:pPr marL="0" marR="0" lvl="0" indent="0" algn="l" defTabSz="914400" rtl="0" eaLnBrk="0" fontAlgn="base" latinLnBrk="0" hangingPunct="0">
              <a:lnSpc>
                <a:spcPct val="100000"/>
              </a:lnSpc>
              <a:spcBef>
                <a:spcPct val="0"/>
              </a:spcBef>
              <a:spcAft>
                <a:spcPct val="0"/>
              </a:spcAft>
              <a:buClrTx/>
              <a:buSzPts val="1000"/>
              <a:tabLst/>
            </a:pPr>
            <a:r>
              <a:rPr kumimoji="0" lang="nb-NO" altLang="nb-NO" sz="1600" b="0" i="0" u="none" strike="noStrike" cap="none" normalizeH="0" baseline="0" dirty="0">
                <a:ln>
                  <a:noFill/>
                </a:ln>
                <a:solidFill>
                  <a:srgbClr val="000000"/>
                </a:solidFill>
                <a:effectLst/>
                <a:latin typeface="Bell MT" panose="02020503060305020303" pitchFamily="18" charset="0"/>
              </a:rPr>
              <a:t>      og utgangspunkt for påvirkning og samarbeid.</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285750" marR="0" lvl="0" indent="-2857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Personalet: Arbeidsredskap for å styre virksomheten</a:t>
            </a:r>
          </a:p>
          <a:p>
            <a:pPr marL="0" marR="0" lvl="0" indent="0" algn="l" defTabSz="914400" rtl="0" eaLnBrk="0" fontAlgn="base" latinLnBrk="0" hangingPunct="0">
              <a:lnSpc>
                <a:spcPct val="100000"/>
              </a:lnSpc>
              <a:spcBef>
                <a:spcPct val="0"/>
              </a:spcBef>
              <a:spcAft>
                <a:spcPct val="0"/>
              </a:spcAft>
              <a:buClrTx/>
              <a:buSzPts val="1000"/>
              <a:tabLst/>
            </a:pPr>
            <a:r>
              <a:rPr kumimoji="0" lang="nb-NO" altLang="nb-NO" sz="1600" b="0" i="0" u="none" strike="noStrike" cap="none" normalizeH="0" baseline="0" dirty="0">
                <a:ln>
                  <a:noFill/>
                </a:ln>
                <a:solidFill>
                  <a:srgbClr val="000000"/>
                </a:solidFill>
                <a:effectLst/>
                <a:latin typeface="Bell MT" panose="02020503060305020303" pitchFamily="18" charset="0"/>
              </a:rPr>
              <a:t>      i en bevisst og uttalt retning.</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285750" marR="0" lvl="0" indent="-2857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Kommunen: Grunnlag for tilsyn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285750" marR="0" lvl="0" indent="-2857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Eiere, politikere og andre: Info om barnehagens pedagogiske arbeid.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a:ln>
                <a:noFill/>
              </a:ln>
              <a:solidFill>
                <a:srgbClr val="000000"/>
              </a:solidFill>
              <a:effectLst/>
              <a:latin typeface="Bell MT" panose="020205030603050203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Årsplanen bygger på forskrift om rammeplan,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a:ln>
                  <a:noFill/>
                </a:ln>
                <a:solidFill>
                  <a:srgbClr val="000000"/>
                </a:solidFill>
                <a:effectLst/>
                <a:latin typeface="Bell MT" panose="02020503060305020303" pitchFamily="18" charset="0"/>
              </a:rPr>
              <a:t>Lov om barnehager, Høylandet kommunes </a:t>
            </a:r>
            <a:r>
              <a:rPr kumimoji="0" lang="nb-NO" altLang="nb-NO" sz="1600" b="1" i="0" u="none" strike="noStrike" cap="none" normalizeH="0" baseline="0">
                <a:ln>
                  <a:noFill/>
                </a:ln>
                <a:solidFill>
                  <a:srgbClr val="000000"/>
                </a:solidFill>
                <a:effectLst/>
                <a:latin typeface="Bell MT" panose="02020503060305020303" pitchFamily="18" charset="0"/>
              </a:rPr>
              <a:t>oppvekstplan og samfunnsplan.</a:t>
            </a:r>
            <a:endParaRPr kumimoji="0" lang="nb-NO" altLang="nb-NO" sz="1600" b="1" i="0" u="none" strike="noStrike" cap="none" normalizeH="0" baseline="0" dirty="0">
              <a:ln>
                <a:noFill/>
              </a:ln>
              <a:solidFill>
                <a:schemeClr val="tx1"/>
              </a:solidFill>
              <a:effectLst/>
              <a:latin typeface="Bell MT" panose="02020503060305020303" pitchFamily="18" charset="0"/>
            </a:endParaRPr>
          </a:p>
        </p:txBody>
      </p:sp>
      <p:sp>
        <p:nvSpPr>
          <p:cNvPr id="5" name="Text Box 3">
            <a:extLst>
              <a:ext uri="{FF2B5EF4-FFF2-40B4-BE49-F238E27FC236}">
                <a16:creationId xmlns:a16="http://schemas.microsoft.com/office/drawing/2014/main" id="{68851763-FAB7-B589-14FF-B6DFC221AF43}"/>
              </a:ext>
            </a:extLst>
          </p:cNvPr>
          <p:cNvSpPr txBox="1">
            <a:spLocks noChangeArrowheads="1"/>
          </p:cNvSpPr>
          <p:nvPr/>
        </p:nvSpPr>
        <p:spPr bwMode="auto">
          <a:xfrm>
            <a:off x="6259225" y="1245980"/>
            <a:ext cx="5039139" cy="4862408"/>
          </a:xfrm>
          <a:prstGeom prst="rect">
            <a:avLst/>
          </a:prstGeom>
          <a:solidFill>
            <a:schemeClr val="accent1">
              <a:lumMod val="40000"/>
              <a:lumOff val="6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0000"/>
                </a:solidFill>
                <a:effectLst/>
                <a:latin typeface="Bell MT" panose="02020503060305020303" pitchFamily="18" charset="0"/>
              </a:rPr>
              <a:t>Hovedmålet for barnehagen: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nb-NO" altLang="nb-NO" sz="1600" dirty="0">
              <a:solidFill>
                <a:srgbClr val="000000"/>
              </a:solidFill>
              <a:latin typeface="Bell MT" panose="020205030603050203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altLang="nb-NO" sz="1600" dirty="0">
                <a:solidFill>
                  <a:srgbClr val="000000"/>
                </a:solidFill>
                <a:latin typeface="Bell MT" panose="02020503060305020303" pitchFamily="18" charset="0"/>
              </a:rPr>
              <a:t>G</a:t>
            </a:r>
            <a:r>
              <a:rPr kumimoji="0" lang="nb-NO" altLang="nb-NO" sz="1600" b="0" i="0" u="none" strike="noStrike" cap="none" normalizeH="0" baseline="0" dirty="0">
                <a:ln>
                  <a:noFill/>
                </a:ln>
                <a:solidFill>
                  <a:srgbClr val="000000"/>
                </a:solidFill>
                <a:effectLst/>
                <a:latin typeface="Bell MT" panose="02020503060305020303" pitchFamily="18" charset="0"/>
              </a:rPr>
              <a:t>i ett tilpasset barnehagetilbud til barnet, ut fra barnets individuelle behov.</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Barnet skal oppleve seg som ønsket, og en verdsatt deltager i et godt psykososialt fellesskap.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Barna skal få et læringsmiljø som tar vare på deres nysgjerrighet, utforskertrang og undring.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Barnehagen skal innarbeide gode rutiner for forutsigbarhet og trygghet.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Vi vil skape et godt grunnlag for livslang læring, og tilpasse de 7 fagområdene til barnets alder, modenhet og interesser.</a:t>
            </a:r>
            <a:endParaRPr kumimoji="0" lang="nb-NO" altLang="nb-NO" sz="1600" b="0" i="0" u="none" strike="noStrike" cap="none" normalizeH="0" baseline="0" dirty="0">
              <a:ln>
                <a:noFill/>
              </a:ln>
              <a:solidFill>
                <a:schemeClr val="tx1"/>
              </a:solidFill>
              <a:effectLst/>
              <a:latin typeface="Bell MT" panose="02020503060305020303" pitchFamily="18" charset="0"/>
            </a:endParaRPr>
          </a:p>
        </p:txBody>
      </p:sp>
      <p:sp>
        <p:nvSpPr>
          <p:cNvPr id="8" name="TekstSylinder 7">
            <a:extLst>
              <a:ext uri="{FF2B5EF4-FFF2-40B4-BE49-F238E27FC236}">
                <a16:creationId xmlns:a16="http://schemas.microsoft.com/office/drawing/2014/main" id="{EA5ADDF0-BB89-DF06-D286-00704F72BDA2}"/>
              </a:ext>
            </a:extLst>
          </p:cNvPr>
          <p:cNvSpPr txBox="1"/>
          <p:nvPr/>
        </p:nvSpPr>
        <p:spPr>
          <a:xfrm>
            <a:off x="1300348" y="739089"/>
            <a:ext cx="4225717" cy="461665"/>
          </a:xfrm>
          <a:prstGeom prst="rect">
            <a:avLst/>
          </a:prstGeom>
          <a:noFill/>
        </p:spPr>
        <p:txBody>
          <a:bodyPr wrap="square">
            <a:spAutoFit/>
          </a:bodyPr>
          <a:lstStyle/>
          <a:p>
            <a:r>
              <a:rPr lang="nb-NO" sz="2400" kern="1400" dirty="0">
                <a:ln w="0">
                  <a:solidFill>
                    <a:sysClr val="windowText" lastClr="000000"/>
                  </a:solidFill>
                </a:ln>
                <a:solidFill>
                  <a:schemeClr val="accent1"/>
                </a:solidFill>
                <a:effectLst>
                  <a:outerShdw blurRad="38100" dist="25400" dir="5400000" algn="ctr" rotWithShape="0">
                    <a:srgbClr val="6E747A">
                      <a:alpha val="43000"/>
                    </a:srgbClr>
                  </a:outerShdw>
                </a:effectLst>
                <a:latin typeface="Algerian" panose="04020705040A02060702" pitchFamily="82" charset="0"/>
              </a:rPr>
              <a:t>Årsplanens funksjoner</a:t>
            </a:r>
            <a:endParaRPr lang="nb-NO" sz="2400" dirty="0">
              <a:ln w="0">
                <a:solidFill>
                  <a:sysClr val="windowText" lastClr="000000"/>
                </a:solidFill>
              </a:ln>
              <a:solidFill>
                <a:schemeClr val="accent1"/>
              </a:solidFill>
              <a:effectLst>
                <a:outerShdw blurRad="38100" dist="25400" dir="5400000" algn="ctr" rotWithShape="0">
                  <a:srgbClr val="6E747A">
                    <a:alpha val="43000"/>
                  </a:srgbClr>
                </a:outerShdw>
              </a:effectLst>
            </a:endParaRPr>
          </a:p>
        </p:txBody>
      </p:sp>
      <p:sp>
        <p:nvSpPr>
          <p:cNvPr id="10" name="TekstSylinder 9">
            <a:extLst>
              <a:ext uri="{FF2B5EF4-FFF2-40B4-BE49-F238E27FC236}">
                <a16:creationId xmlns:a16="http://schemas.microsoft.com/office/drawing/2014/main" id="{9ACD94A9-1A5B-7EDD-0579-8832542BCC81}"/>
              </a:ext>
            </a:extLst>
          </p:cNvPr>
          <p:cNvSpPr txBox="1"/>
          <p:nvPr/>
        </p:nvSpPr>
        <p:spPr>
          <a:xfrm>
            <a:off x="8255002" y="739090"/>
            <a:ext cx="885023" cy="461665"/>
          </a:xfrm>
          <a:prstGeom prst="rect">
            <a:avLst/>
          </a:prstGeom>
          <a:noFill/>
        </p:spPr>
        <p:txBody>
          <a:bodyPr wrap="square">
            <a:spAutoFit/>
          </a:bodyPr>
          <a:lstStyle/>
          <a:p>
            <a:r>
              <a:rPr lang="nb-NO" sz="2400" kern="1400" dirty="0">
                <a:ln w="0">
                  <a:solidFill>
                    <a:sysClr val="windowText" lastClr="000000"/>
                  </a:solidFill>
                </a:ln>
                <a:solidFill>
                  <a:schemeClr val="accent1"/>
                </a:solidFill>
                <a:effectLst>
                  <a:outerShdw blurRad="38100" dist="25400" dir="5400000" algn="ctr" rotWithShape="0">
                    <a:srgbClr val="6E747A">
                      <a:alpha val="43000"/>
                    </a:srgbClr>
                  </a:outerShdw>
                </a:effectLst>
                <a:latin typeface="Algerian" panose="04020705040A02060702" pitchFamily="82" charset="0"/>
              </a:rPr>
              <a:t>Mål</a:t>
            </a:r>
            <a:endParaRPr lang="nb-NO" sz="2400" dirty="0">
              <a:ln w="0">
                <a:solidFill>
                  <a:sysClr val="windowText" lastClr="000000"/>
                </a:solidFill>
              </a:ln>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0194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CD900B17-D80D-E7D6-D6B8-F831F3F8BCED}"/>
              </a:ext>
            </a:extLst>
          </p:cNvPr>
          <p:cNvSpPr txBox="1">
            <a:spLocks noChangeArrowheads="1"/>
          </p:cNvSpPr>
          <p:nvPr/>
        </p:nvSpPr>
        <p:spPr bwMode="auto">
          <a:xfrm>
            <a:off x="1873921" y="767351"/>
            <a:ext cx="8444158" cy="5882377"/>
          </a:xfrm>
          <a:prstGeom prst="rect">
            <a:avLst/>
          </a:prstGeom>
          <a:solidFill>
            <a:schemeClr val="accent1">
              <a:lumMod val="20000"/>
              <a:lumOff val="8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120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a:ln>
                  <a:noFill/>
                </a:ln>
                <a:solidFill>
                  <a:srgbClr val="000000"/>
                </a:solidFill>
                <a:effectLst/>
                <a:latin typeface="Calibri" panose="020F0502020204030204" pitchFamily="34" charset="0"/>
              </a:rPr>
              <a:t>  I</a:t>
            </a:r>
            <a:r>
              <a:rPr kumimoji="0" lang="nb-NO" altLang="nb-NO" sz="1200" b="0" i="0" u="none" strike="noStrike" cap="none" normalizeH="0" baseline="0" dirty="0">
                <a:ln>
                  <a:noFill/>
                </a:ln>
                <a:solidFill>
                  <a:srgbClr val="000000"/>
                </a:solidFill>
                <a:effectLst/>
                <a:latin typeface="Tempus Sans ITC" panose="04020404030D07020202" pitchFamily="82" charset="0"/>
              </a:rPr>
              <a:t> </a:t>
            </a:r>
            <a:r>
              <a:rPr kumimoji="0" lang="nb-NO" altLang="nb-NO" sz="1600" b="0" i="0" u="none" strike="noStrike" cap="none" normalizeH="0" baseline="0" dirty="0">
                <a:ln>
                  <a:noFill/>
                </a:ln>
                <a:solidFill>
                  <a:srgbClr val="000000"/>
                </a:solidFill>
                <a:effectLst/>
                <a:latin typeface="Bell MT" panose="02020503060305020303" pitchFamily="18" charset="0"/>
              </a:rPr>
              <a:t>en personalgruppe med ulike personligheter, ulike erfaringer og bakgrunn varierer holdninger og verdier.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0000"/>
                </a:solidFill>
                <a:effectLst/>
                <a:latin typeface="Bell MT" panose="02020503060305020303" pitchFamily="18" charset="0"/>
              </a:rPr>
              <a:t> Høylandet barnehage ønsker å formidle et verdigrunnlag som er samlende og enhetlig.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0000"/>
                </a:solidFill>
                <a:effectLst/>
                <a:latin typeface="Bell MT" panose="02020503060305020303" pitchFamily="18" charset="0"/>
              </a:rPr>
              <a:t> Vi er i en kontinuerlig prosess på hva vi ønsker å formidle om til barn, foreldre og medarbeidere.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0000"/>
                </a:solidFill>
                <a:effectLst/>
                <a:latin typeface="Bell MT" panose="02020503060305020303" pitchFamily="18" charset="0"/>
              </a:rPr>
              <a:t> Vi arbeider ut fra den ”</a:t>
            </a:r>
            <a:r>
              <a:rPr lang="nb-NO" altLang="nb-NO" sz="1600" dirty="0" err="1">
                <a:solidFill>
                  <a:srgbClr val="000000"/>
                </a:solidFill>
                <a:latin typeface="Bell MT" panose="02020503060305020303" pitchFamily="18" charset="0"/>
              </a:rPr>
              <a:t>G</a:t>
            </a:r>
            <a:r>
              <a:rPr kumimoji="0" lang="nb-NO" altLang="nb-NO" sz="1600" b="0" i="0" u="none" strike="noStrike" cap="none" normalizeH="0" baseline="0" dirty="0" err="1">
                <a:ln>
                  <a:noFill/>
                </a:ln>
                <a:solidFill>
                  <a:srgbClr val="000000"/>
                </a:solidFill>
                <a:effectLst/>
                <a:latin typeface="Bell MT" panose="02020503060305020303" pitchFamily="18" charset="0"/>
              </a:rPr>
              <a:t>yldne</a:t>
            </a:r>
            <a:r>
              <a:rPr kumimoji="0" lang="nb-NO" altLang="nb-NO" sz="1600" b="0" i="0" u="none" strike="noStrike" cap="none" normalizeH="0" baseline="0" dirty="0">
                <a:ln>
                  <a:noFill/>
                </a:ln>
                <a:solidFill>
                  <a:srgbClr val="000000"/>
                </a:solidFill>
                <a:effectLst/>
                <a:latin typeface="Bell MT" panose="02020503060305020303" pitchFamily="18" charset="0"/>
              </a:rPr>
              <a:t> regelen” og viktige verdier er </a:t>
            </a:r>
            <a:r>
              <a:rPr kumimoji="0" lang="nb-NO" altLang="nb-NO" sz="1600" b="1" i="0" u="none" strike="noStrike" cap="none" normalizeH="0" baseline="0" dirty="0">
                <a:ln>
                  <a:noFill/>
                </a:ln>
                <a:solidFill>
                  <a:srgbClr val="000000"/>
                </a:solidFill>
                <a:effectLst/>
                <a:latin typeface="Bell MT" panose="02020503060305020303" pitchFamily="18" charset="0"/>
              </a:rPr>
              <a:t>: Tillit, respekt, toleranse, likeverd,        medvirkning, delaktighet og engasjement.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0000"/>
                </a:solidFill>
                <a:effectLst/>
                <a:latin typeface="Bell MT" panose="02020503060305020303" pitchFamily="18" charset="0"/>
              </a:rPr>
              <a:t> Glede og humor preger hverdagen.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0000"/>
                </a:solidFill>
                <a:effectLst/>
                <a:latin typeface="Bell MT" panose="02020503060305020303" pitchFamily="18" charset="0"/>
              </a:rPr>
              <a:t> Personalet arbeider løsningsfokusert og vi vil arbeide med å finne styrken i enkeltbarnet og i    hverandre.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0000"/>
                </a:solidFill>
                <a:effectLst/>
                <a:latin typeface="Bell MT" panose="02020503060305020303" pitchFamily="18" charset="0"/>
              </a:rPr>
              <a:t> Vi skal se de små ting som skjer i hverdagen, være opptatt av å finne løsninger på ting som kan bli bedre.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0000"/>
                </a:solidFill>
                <a:effectLst/>
                <a:latin typeface="Bell MT" panose="02020503060305020303" pitchFamily="18" charset="0"/>
              </a:rPr>
              <a:t> Vi legger vekt på den gode barndom med fokus på leik, vennskap og livsmestring</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0000"/>
                </a:solidFill>
                <a:effectLst/>
                <a:latin typeface="Bell MT" panose="02020503060305020303" pitchFamily="18" charset="0"/>
              </a:rPr>
              <a:t> Gjennom medvirkning skal vi gi barna følelsen av mestring.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0000"/>
                </a:solidFill>
                <a:effectLst/>
                <a:latin typeface="Bell MT" panose="02020503060305020303" pitchFamily="18" charset="0"/>
              </a:rPr>
              <a:t> Barna tilegner seg holdninger og atferd i nær relasjon til oss voksne. Det er derfor viktig at vi er bevisst våre egne holdninger.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0000"/>
                </a:solidFill>
                <a:effectLst/>
                <a:latin typeface="Bell MT" panose="02020503060305020303" pitchFamily="18" charset="0"/>
              </a:rPr>
              <a:t> Barna og foresatte skal møte personal som er tilstede og ser den enkelte.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7" name="TekstSylinder 6">
            <a:extLst>
              <a:ext uri="{FF2B5EF4-FFF2-40B4-BE49-F238E27FC236}">
                <a16:creationId xmlns:a16="http://schemas.microsoft.com/office/drawing/2014/main" id="{DD0CB33C-9237-7C73-4A5D-7D86E7B3E61A}"/>
              </a:ext>
            </a:extLst>
          </p:cNvPr>
          <p:cNvSpPr txBox="1"/>
          <p:nvPr/>
        </p:nvSpPr>
        <p:spPr>
          <a:xfrm>
            <a:off x="3663342" y="208272"/>
            <a:ext cx="4865315" cy="461665"/>
          </a:xfrm>
          <a:prstGeom prst="rect">
            <a:avLst/>
          </a:prstGeom>
          <a:noFill/>
        </p:spPr>
        <p:txBody>
          <a:bodyPr wrap="square">
            <a:spAutoFit/>
          </a:bodyPr>
          <a:lstStyle/>
          <a:p>
            <a:r>
              <a:rPr lang="nb-NO" sz="2400" kern="1400" dirty="0">
                <a:ln w="0">
                  <a:solidFill>
                    <a:sysClr val="windowText" lastClr="000000"/>
                  </a:solidFill>
                </a:ln>
                <a:solidFill>
                  <a:schemeClr val="accent1"/>
                </a:solidFill>
                <a:effectLst>
                  <a:outerShdw blurRad="38100" dist="25400" dir="5400000" algn="ctr" rotWithShape="0">
                    <a:srgbClr val="6E747A">
                      <a:alpha val="43000"/>
                    </a:srgbClr>
                  </a:outerShdw>
                </a:effectLst>
                <a:latin typeface="Algerian" panose="04020705040A02060702" pitchFamily="82" charset="0"/>
              </a:rPr>
              <a:t>Barnehagens verdigrunnlag</a:t>
            </a:r>
            <a:endParaRPr lang="nb-NO" sz="2400" dirty="0">
              <a:ln w="0">
                <a:solidFill>
                  <a:sysClr val="windowText" lastClr="000000"/>
                </a:solidFill>
              </a:ln>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59356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1178F56B-AEE8-4E13-149C-E1D771E66408}"/>
              </a:ext>
            </a:extLst>
          </p:cNvPr>
          <p:cNvSpPr txBox="1"/>
          <p:nvPr/>
        </p:nvSpPr>
        <p:spPr>
          <a:xfrm>
            <a:off x="3501060" y="139149"/>
            <a:ext cx="5759726" cy="461665"/>
          </a:xfrm>
          <a:prstGeom prst="rect">
            <a:avLst/>
          </a:prstGeom>
          <a:noFill/>
          <a:ln w="3175">
            <a:solidFill>
              <a:schemeClr val="bg1"/>
            </a:solidFill>
          </a:ln>
        </p:spPr>
        <p:txBody>
          <a:bodyPr wrap="square">
            <a:spAutoFit/>
          </a:bodyPr>
          <a:lstStyle/>
          <a:p>
            <a:r>
              <a:rPr lang="nb-NO" sz="2400" kern="1400" dirty="0">
                <a:ln w="0">
                  <a:solidFill>
                    <a:sysClr val="windowText" lastClr="000000"/>
                  </a:solidFill>
                </a:ln>
                <a:solidFill>
                  <a:schemeClr val="accent1"/>
                </a:solidFill>
                <a:effectLst>
                  <a:outerShdw blurRad="38100" dist="25400" dir="5400000" algn="ctr" rotWithShape="0">
                    <a:srgbClr val="6E747A">
                      <a:alpha val="43000"/>
                    </a:srgbClr>
                  </a:outerShdw>
                </a:effectLst>
                <a:latin typeface="Algerian" panose="04020705040A02060702" pitchFamily="82" charset="0"/>
              </a:rPr>
              <a:t>Barnehagens satsningsområder</a:t>
            </a:r>
            <a:endParaRPr lang="nb-NO" sz="2400" dirty="0">
              <a:ln w="0">
                <a:solidFill>
                  <a:sysClr val="windowText" lastClr="000000"/>
                </a:solidFill>
              </a:ln>
              <a:solidFill>
                <a:schemeClr val="accent1"/>
              </a:solidFill>
              <a:effectLst>
                <a:outerShdw blurRad="38100" dist="25400" dir="5400000" algn="ctr" rotWithShape="0">
                  <a:srgbClr val="6E747A">
                    <a:alpha val="43000"/>
                  </a:srgbClr>
                </a:outerShdw>
              </a:effectLst>
            </a:endParaRPr>
          </a:p>
        </p:txBody>
      </p:sp>
      <p:sp>
        <p:nvSpPr>
          <p:cNvPr id="6" name="Text Box 2">
            <a:extLst>
              <a:ext uri="{FF2B5EF4-FFF2-40B4-BE49-F238E27FC236}">
                <a16:creationId xmlns:a16="http://schemas.microsoft.com/office/drawing/2014/main" id="{817A92D9-4718-A19B-6CDB-D49CA62F9E93}"/>
              </a:ext>
            </a:extLst>
          </p:cNvPr>
          <p:cNvSpPr txBox="1">
            <a:spLocks noChangeArrowheads="1"/>
          </p:cNvSpPr>
          <p:nvPr/>
        </p:nvSpPr>
        <p:spPr bwMode="auto">
          <a:xfrm>
            <a:off x="168966" y="703089"/>
            <a:ext cx="3950802" cy="2917927"/>
          </a:xfrm>
          <a:prstGeom prst="rect">
            <a:avLst/>
          </a:prstGeom>
          <a:solidFill>
            <a:schemeClr val="accent1">
              <a:lumMod val="20000"/>
              <a:lumOff val="8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400" b="1" i="0" u="none" strike="noStrike" cap="none" normalizeH="0" baseline="0" dirty="0">
                <a:ln>
                  <a:noFill/>
                </a:ln>
                <a:solidFill>
                  <a:srgbClr val="000000"/>
                </a:solidFill>
                <a:effectLst/>
                <a:latin typeface="Bell MT" panose="02020503060305020303" pitchFamily="18" charset="0"/>
              </a:rPr>
              <a:t>Lek </a:t>
            </a:r>
            <a:endParaRPr kumimoji="0" lang="nb-NO" altLang="nb-NO" sz="14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Leken har sentral plass i barnehagen, og lekens egenverdi skal anerkjennes. Vi skal gi gode vilkår for lek, vennskap og barnas egen kultur.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Barnehagen skal bidra til at alle barn kan oppleve glede, humor, spenning og engasjement gjennom lek—alene og sammen med andre.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Lek gir grunnlag for vennskap på tvers av alder, språklig og kulturell ulikskap.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Barnehagen har stort fokus på voksenrollen i   leiken. Et prosjekt i samarbeid med Universitet Nord.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7" name="Text Box 3">
            <a:extLst>
              <a:ext uri="{FF2B5EF4-FFF2-40B4-BE49-F238E27FC236}">
                <a16:creationId xmlns:a16="http://schemas.microsoft.com/office/drawing/2014/main" id="{BDA18254-250C-362C-F756-937AE05284ED}"/>
              </a:ext>
            </a:extLst>
          </p:cNvPr>
          <p:cNvSpPr txBox="1">
            <a:spLocks noChangeArrowheads="1"/>
          </p:cNvSpPr>
          <p:nvPr/>
        </p:nvSpPr>
        <p:spPr bwMode="auto">
          <a:xfrm>
            <a:off x="4283764" y="703089"/>
            <a:ext cx="3907735" cy="2920517"/>
          </a:xfrm>
          <a:prstGeom prst="rect">
            <a:avLst/>
          </a:prstGeom>
          <a:solidFill>
            <a:schemeClr val="accent1">
              <a:lumMod val="20000"/>
              <a:lumOff val="8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400" b="1" i="0" u="none" strike="noStrike" cap="none" normalizeH="0" baseline="0" dirty="0">
                <a:ln>
                  <a:noFill/>
                </a:ln>
                <a:solidFill>
                  <a:srgbClr val="000000"/>
                </a:solidFill>
                <a:effectLst/>
                <a:latin typeface="Bell MT" panose="02020503060305020303" pitchFamily="18" charset="0"/>
              </a:rPr>
              <a:t>Sosial kompetanse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Vi oppmuntrer barna til å gi uttrykk for sine tanker og meninger og møte dem med anerkjennelse.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Barnas selvfølelse skal støttes, samtidig som de skal få hjelp til å mestre balansen mellom å ivareta egne behov og det å ta hensyn til andres behov.</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Skape gode relasjoner og samhandlingsprosesser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sammen med andre barn og voksne.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Ha fokus på vennskap. Nulltoleranse for mobbing og krenkelser, respekt for at alle er forskjellige.</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Respekt for at alle er forskjellige. </a:t>
            </a:r>
            <a:endParaRPr kumimoji="0" lang="nb-NO" altLang="nb-NO" sz="1400" b="0" i="0" u="none" strike="noStrike" cap="none" normalizeH="0" baseline="0" dirty="0">
              <a:ln>
                <a:noFill/>
              </a:ln>
              <a:solidFill>
                <a:schemeClr val="tx1"/>
              </a:solidFill>
              <a:effectLst/>
              <a:latin typeface="Bell MT" panose="02020503060305020303" pitchFamily="18" charset="0"/>
            </a:endParaRPr>
          </a:p>
        </p:txBody>
      </p:sp>
      <p:sp>
        <p:nvSpPr>
          <p:cNvPr id="8" name="Text Box 4">
            <a:extLst>
              <a:ext uri="{FF2B5EF4-FFF2-40B4-BE49-F238E27FC236}">
                <a16:creationId xmlns:a16="http://schemas.microsoft.com/office/drawing/2014/main" id="{A8B17F2D-ED7B-E86F-313C-F744871658BC}"/>
              </a:ext>
            </a:extLst>
          </p:cNvPr>
          <p:cNvSpPr txBox="1">
            <a:spLocks noChangeArrowheads="1"/>
          </p:cNvSpPr>
          <p:nvPr/>
        </p:nvSpPr>
        <p:spPr bwMode="auto">
          <a:xfrm>
            <a:off x="8355495" y="700499"/>
            <a:ext cx="3667539" cy="2920517"/>
          </a:xfrm>
          <a:prstGeom prst="rect">
            <a:avLst/>
          </a:prstGeom>
          <a:solidFill>
            <a:schemeClr val="accent1">
              <a:lumMod val="20000"/>
              <a:lumOff val="8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400" b="1" i="0" u="none" strike="noStrike" cap="none" normalizeH="0" baseline="0" dirty="0">
                <a:ln>
                  <a:noFill/>
                </a:ln>
                <a:solidFill>
                  <a:srgbClr val="000000"/>
                </a:solidFill>
                <a:effectLst/>
                <a:latin typeface="Bell MT" panose="02020503060305020303" pitchFamily="18" charset="0"/>
              </a:rPr>
              <a:t>Trygge barn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Tilknytningskvalitet (personal-barn) er svært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viktig for oss i Høylandet barnehage.</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De voksne skal stå for trygghet og nærhet og hjelpe barnet med å finne seg til rette.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Når barnet begynner i barnehagen brukes det god tid til det nye barnet og foreldrene.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Høylandet barnehage har et spesielt fokus på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gode overganger for enkeltbarnet til ny avdeling og skolestart. Tilvenningen til ny avdeling starter tidlig på våren, med besøksdager.</a:t>
            </a:r>
            <a:endParaRPr kumimoji="0" lang="nb-NO" altLang="nb-NO" sz="1400" b="0" i="0" u="none" strike="noStrike" cap="none" normalizeH="0" baseline="0" dirty="0">
              <a:ln>
                <a:noFill/>
              </a:ln>
              <a:solidFill>
                <a:schemeClr val="tx1"/>
              </a:solidFill>
              <a:effectLst/>
              <a:latin typeface="Bell MT" panose="02020503060305020303" pitchFamily="18" charset="0"/>
            </a:endParaRPr>
          </a:p>
        </p:txBody>
      </p:sp>
      <p:sp>
        <p:nvSpPr>
          <p:cNvPr id="9" name="Text Box 5">
            <a:extLst>
              <a:ext uri="{FF2B5EF4-FFF2-40B4-BE49-F238E27FC236}">
                <a16:creationId xmlns:a16="http://schemas.microsoft.com/office/drawing/2014/main" id="{648361BF-F5B8-1D8A-427A-8C98EB92DB90}"/>
              </a:ext>
            </a:extLst>
          </p:cNvPr>
          <p:cNvSpPr txBox="1">
            <a:spLocks noChangeArrowheads="1"/>
          </p:cNvSpPr>
          <p:nvPr/>
        </p:nvSpPr>
        <p:spPr bwMode="auto">
          <a:xfrm>
            <a:off x="168966" y="3798334"/>
            <a:ext cx="6082747" cy="2920517"/>
          </a:xfrm>
          <a:prstGeom prst="rect">
            <a:avLst/>
          </a:prstGeom>
          <a:solidFill>
            <a:schemeClr val="accent1">
              <a:lumMod val="40000"/>
              <a:lumOff val="6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400" b="1" i="0" u="none" strike="noStrike" cap="none" normalizeH="0" baseline="0" dirty="0">
                <a:ln>
                  <a:noFill/>
                </a:ln>
                <a:solidFill>
                  <a:srgbClr val="000000"/>
                </a:solidFill>
                <a:effectLst/>
                <a:latin typeface="Bell MT" panose="02020503060305020303" pitchFamily="18" charset="0"/>
              </a:rPr>
              <a:t>Barns medvirkning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400" b="1" i="0" u="none" strike="noStrike" cap="none" normalizeH="0" baseline="0" dirty="0">
                <a:ln>
                  <a:noFill/>
                </a:ln>
                <a:solidFill>
                  <a:srgbClr val="000000"/>
                </a:solidFill>
                <a:effectLst/>
                <a:latin typeface="Bell MT" panose="02020503060305020303" pitchFamily="18" charset="0"/>
              </a:rPr>
              <a:t>”</a:t>
            </a:r>
            <a:r>
              <a:rPr kumimoji="0" lang="nb-NO" altLang="nb-NO" sz="1400" b="1" i="0" u="none" strike="noStrike" cap="none" normalizeH="0" baseline="0" dirty="0" err="1">
                <a:ln>
                  <a:noFill/>
                </a:ln>
                <a:solidFill>
                  <a:srgbClr val="000000"/>
                </a:solidFill>
                <a:effectLst/>
                <a:latin typeface="Bell MT" panose="02020503060305020303" pitchFamily="18" charset="0"/>
              </a:rPr>
              <a:t>Lætt</a:t>
            </a:r>
            <a:r>
              <a:rPr kumimoji="0" lang="nb-NO" altLang="nb-NO" sz="1400" b="1" i="0" u="none" strike="noStrike" cap="none" normalizeH="0" baseline="0" dirty="0">
                <a:ln>
                  <a:noFill/>
                </a:ln>
                <a:solidFill>
                  <a:srgbClr val="000000"/>
                </a:solidFill>
                <a:effectLst/>
                <a:latin typeface="Bell MT" panose="02020503060305020303" pitchFamily="18" charset="0"/>
              </a:rPr>
              <a:t> meig grei det sjøl!”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Med dette som utgangspunkt fokuserer vi på sosial kompetanse og dialogpedagogikk i hverdagen.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Den gode dialogen ligger til grunn for samhandling, er anerkjennende, yter respekt, tar barnets perspektiv og lar det være medvirkende i forhold til egen hverdag. Det er viktig å gi barnet opplevelsen av aksept, likeverd og at barna hjelpes til å utvikle en god selvfølelse.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Vi ønsker å gi hvert enkelt barn en opplevelse av å være enestående: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400" b="1" i="0" u="none" strike="noStrike" cap="none" normalizeH="0" baseline="0" dirty="0">
              <a:ln>
                <a:noFill/>
              </a:ln>
              <a:solidFill>
                <a:srgbClr val="000000"/>
              </a:solidFill>
              <a:effectLst/>
              <a:latin typeface="Bell MT" panose="020205030603050203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400" b="1" i="0" u="none" strike="noStrike" cap="none" normalizeH="0" baseline="0" dirty="0">
                <a:ln>
                  <a:noFill/>
                </a:ln>
                <a:solidFill>
                  <a:srgbClr val="000000"/>
                </a:solidFill>
                <a:effectLst/>
                <a:latin typeface="Bell MT" panose="02020503060305020303" pitchFamily="18" charset="0"/>
              </a:rPr>
              <a:t>«Sjå </a:t>
            </a:r>
            <a:r>
              <a:rPr kumimoji="0" lang="nb-NO" altLang="nb-NO" sz="1400" b="1" i="0" u="none" strike="noStrike" cap="none" normalizeH="0" baseline="0" dirty="0" err="1">
                <a:ln>
                  <a:noFill/>
                </a:ln>
                <a:solidFill>
                  <a:srgbClr val="000000"/>
                </a:solidFill>
                <a:effectLst/>
                <a:latin typeface="Bell MT" panose="02020503060305020303" pitchFamily="18" charset="0"/>
              </a:rPr>
              <a:t>kerr</a:t>
            </a:r>
            <a:r>
              <a:rPr kumimoji="0" lang="nb-NO" altLang="nb-NO" sz="1400" b="1" i="0" u="none" strike="noStrike" cap="none" normalizeH="0" baseline="0" dirty="0">
                <a:ln>
                  <a:noFill/>
                </a:ln>
                <a:solidFill>
                  <a:srgbClr val="000000"/>
                </a:solidFill>
                <a:effectLst/>
                <a:latin typeface="Bell MT" panose="02020503060305020303" pitchFamily="18" charset="0"/>
              </a:rPr>
              <a:t> </a:t>
            </a:r>
            <a:r>
              <a:rPr kumimoji="0" lang="nb-NO" altLang="nb-NO" sz="1400" b="1" i="0" u="none" strike="noStrike" cap="none" normalizeH="0" baseline="0" dirty="0" err="1">
                <a:ln>
                  <a:noFill/>
                </a:ln>
                <a:solidFill>
                  <a:srgbClr val="000000"/>
                </a:solidFill>
                <a:effectLst/>
                <a:latin typeface="Bell MT" panose="02020503060305020303" pitchFamily="18" charset="0"/>
              </a:rPr>
              <a:t>eig</a:t>
            </a:r>
            <a:r>
              <a:rPr kumimoji="0" lang="nb-NO" altLang="nb-NO" sz="1400" b="1" i="0" u="none" strike="noStrike" cap="none" normalizeH="0" baseline="0" dirty="0">
                <a:ln>
                  <a:noFill/>
                </a:ln>
                <a:solidFill>
                  <a:srgbClr val="000000"/>
                </a:solidFill>
                <a:effectLst/>
                <a:latin typeface="Bell MT" panose="02020503060305020303" pitchFamily="18" charset="0"/>
              </a:rPr>
              <a:t> </a:t>
            </a:r>
            <a:r>
              <a:rPr kumimoji="0" lang="nb-NO" altLang="nb-NO" sz="1400" b="1" i="0" u="none" strike="noStrike" cap="none" normalizeH="0" baseline="0" dirty="0" err="1">
                <a:ln>
                  <a:noFill/>
                </a:ln>
                <a:solidFill>
                  <a:srgbClr val="000000"/>
                </a:solidFill>
                <a:effectLst/>
                <a:latin typeface="Bell MT" panose="02020503060305020303" pitchFamily="18" charset="0"/>
              </a:rPr>
              <a:t>kainn</a:t>
            </a:r>
            <a:r>
              <a:rPr kumimoji="0" lang="nb-NO" altLang="nb-NO" sz="1400" b="1" i="0" u="none" strike="noStrike" cap="none" normalizeH="0" baseline="0" dirty="0">
                <a:ln>
                  <a:noFill/>
                </a:ln>
                <a:solidFill>
                  <a:srgbClr val="000000"/>
                </a:solidFill>
                <a:effectLst/>
                <a:latin typeface="Bell MT" panose="02020503060305020303" pitchFamily="18" charset="0"/>
              </a:rPr>
              <a:t>!»</a:t>
            </a:r>
            <a:endParaRPr kumimoji="0" lang="nb-NO" altLang="nb-NO" sz="1400" b="0" i="0" u="none" strike="noStrike" cap="none" normalizeH="0" baseline="0" dirty="0">
              <a:ln>
                <a:noFill/>
              </a:ln>
              <a:solidFill>
                <a:schemeClr val="tx1"/>
              </a:solidFill>
              <a:effectLst/>
              <a:latin typeface="Bell MT" panose="02020503060305020303" pitchFamily="18" charset="0"/>
            </a:endParaRPr>
          </a:p>
        </p:txBody>
      </p:sp>
      <p:sp>
        <p:nvSpPr>
          <p:cNvPr id="14" name="TekstSylinder 13">
            <a:extLst>
              <a:ext uri="{FF2B5EF4-FFF2-40B4-BE49-F238E27FC236}">
                <a16:creationId xmlns:a16="http://schemas.microsoft.com/office/drawing/2014/main" id="{6D631F63-154C-B8F8-580F-60E85E91AD37}"/>
              </a:ext>
            </a:extLst>
          </p:cNvPr>
          <p:cNvSpPr txBox="1"/>
          <p:nvPr/>
        </p:nvSpPr>
        <p:spPr>
          <a:xfrm>
            <a:off x="6370321" y="3798335"/>
            <a:ext cx="5652714" cy="2920515"/>
          </a:xfrm>
          <a:prstGeom prst="rect">
            <a:avLst/>
          </a:prstGeom>
          <a:solidFill>
            <a:schemeClr val="accent1">
              <a:lumMod val="40000"/>
              <a:lumOff val="60000"/>
            </a:schemeClr>
          </a:solidFill>
          <a:ln w="19050">
            <a:solidFill>
              <a:schemeClr val="tx1"/>
            </a:solidFill>
          </a:ln>
        </p:spPr>
        <p:txBody>
          <a:bodyPr wrap="square">
            <a:spAutoFit/>
          </a:bodyPr>
          <a:lstStyle/>
          <a:p>
            <a:pPr marL="0" marR="0" indent="0" algn="ctr">
              <a:spcBef>
                <a:spcPts val="0"/>
              </a:spcBef>
              <a:spcAft>
                <a:spcPts val="0"/>
              </a:spcAft>
            </a:pPr>
            <a:r>
              <a:rPr lang="nb-NO" sz="1400" b="1" kern="1400" dirty="0">
                <a:ln>
                  <a:noFill/>
                </a:ln>
                <a:solidFill>
                  <a:srgbClr val="000000"/>
                </a:solidFill>
                <a:effectLst/>
                <a:latin typeface="Bell MT" panose="02020503060305020303" pitchFamily="18" charset="0"/>
              </a:rPr>
              <a:t>Språk</a:t>
            </a:r>
          </a:p>
          <a:p>
            <a:pPr marL="0" marR="0" indent="0">
              <a:spcBef>
                <a:spcPts val="0"/>
              </a:spcBef>
              <a:spcAft>
                <a:spcPts val="0"/>
              </a:spcAft>
            </a:pPr>
            <a:endParaRPr lang="nb-NO" sz="1400" kern="1400" dirty="0">
              <a:ln>
                <a:noFill/>
              </a:ln>
              <a:solidFill>
                <a:srgbClr val="000000"/>
              </a:solidFill>
              <a:effectLst/>
              <a:latin typeface="Bell MT" panose="02020503060305020303" pitchFamily="18" charset="0"/>
            </a:endParaRPr>
          </a:p>
          <a:p>
            <a:pPr marL="0" marR="0" indent="0">
              <a:spcBef>
                <a:spcPts val="0"/>
              </a:spcBef>
              <a:spcAft>
                <a:spcPts val="0"/>
              </a:spcAft>
            </a:pPr>
            <a:r>
              <a:rPr lang="nb-NO" sz="1400" kern="1400" dirty="0">
                <a:ln>
                  <a:noFill/>
                </a:ln>
                <a:solidFill>
                  <a:srgbClr val="000000"/>
                </a:solidFill>
                <a:effectLst/>
                <a:latin typeface="Bell MT" panose="02020503060305020303" pitchFamily="18" charset="0"/>
              </a:rPr>
              <a:t>En god språkutvikling er viktig for barn både på kort og lang sikt. Evnen til å bruke språket er avgjørende for hvordan barn kan kommunisere med voksne og med andre barn, hvordan de kan sette ord på erfaringer, fortelle om noe viktig, diskutere og </a:t>
            </a:r>
          </a:p>
          <a:p>
            <a:pPr marL="0" marR="0" indent="0">
              <a:spcBef>
                <a:spcPts val="0"/>
              </a:spcBef>
              <a:spcAft>
                <a:spcPts val="0"/>
              </a:spcAft>
            </a:pPr>
            <a:r>
              <a:rPr lang="nb-NO" sz="1400" kern="1400" dirty="0">
                <a:ln>
                  <a:noFill/>
                </a:ln>
                <a:solidFill>
                  <a:srgbClr val="000000"/>
                </a:solidFill>
                <a:effectLst/>
                <a:latin typeface="Bell MT" panose="02020503060305020303" pitchFamily="18" charset="0"/>
              </a:rPr>
              <a:t>reflektere sammen med andre. Språk er avgjørende for lek, </a:t>
            </a:r>
          </a:p>
          <a:p>
            <a:pPr marL="0" marR="0" indent="0" algn="l">
              <a:spcBef>
                <a:spcPts val="0"/>
              </a:spcBef>
              <a:spcAft>
                <a:spcPts val="0"/>
              </a:spcAft>
            </a:pPr>
            <a:r>
              <a:rPr lang="nb-NO" sz="1400" kern="1400" dirty="0">
                <a:ln>
                  <a:noFill/>
                </a:ln>
                <a:solidFill>
                  <a:srgbClr val="000000"/>
                </a:solidFill>
                <a:effectLst/>
                <a:latin typeface="Bell MT" panose="02020503060305020303" pitchFamily="18" charset="0"/>
              </a:rPr>
              <a:t>læring, sosiale relasjoner og vennskap.</a:t>
            </a:r>
          </a:p>
          <a:p>
            <a:pPr marL="0" marR="0" indent="0" algn="l">
              <a:spcBef>
                <a:spcPts val="0"/>
              </a:spcBef>
              <a:spcAft>
                <a:spcPts val="0"/>
              </a:spcAft>
            </a:pPr>
            <a:r>
              <a:rPr lang="nb-NO" sz="1400" kern="1400" dirty="0">
                <a:ln>
                  <a:noFill/>
                </a:ln>
                <a:solidFill>
                  <a:srgbClr val="000000"/>
                </a:solidFill>
                <a:effectLst/>
                <a:latin typeface="Bell MT" panose="02020503060305020303" pitchFamily="18" charset="0"/>
              </a:rPr>
              <a:t>I Høylandet barnehage arbeider vi aktivt med  språk ved å bruke konkreter, tegn, bilder og symbolstøtte i hverdagen. </a:t>
            </a:r>
          </a:p>
          <a:p>
            <a:pPr marL="0" marR="0" indent="0" algn="l">
              <a:spcBef>
                <a:spcPts val="0"/>
              </a:spcBef>
              <a:spcAft>
                <a:spcPts val="0"/>
              </a:spcAft>
            </a:pPr>
            <a:r>
              <a:rPr lang="nb-NO" sz="1400" kern="1400" dirty="0">
                <a:ln>
                  <a:noFill/>
                </a:ln>
                <a:solidFill>
                  <a:srgbClr val="000000"/>
                </a:solidFill>
                <a:effectLst/>
                <a:latin typeface="Bell MT" panose="02020503060305020303" pitchFamily="18" charset="0"/>
              </a:rPr>
              <a:t>Dette er viktig for at barn skal se sammenhengen mellom ord og gjenstander.</a:t>
            </a:r>
          </a:p>
          <a:p>
            <a:pPr marL="0" marR="0" indent="0" algn="l">
              <a:spcBef>
                <a:spcPts val="0"/>
              </a:spcBef>
              <a:spcAft>
                <a:spcPts val="0"/>
              </a:spcAft>
            </a:pPr>
            <a:r>
              <a:rPr lang="nb-NO" sz="1200" kern="1400" dirty="0">
                <a:ln>
                  <a:noFill/>
                </a:ln>
                <a:solidFill>
                  <a:srgbClr val="000000"/>
                </a:solidFill>
                <a:effectLst/>
                <a:latin typeface="Times New Roman" panose="02020603050405020304" pitchFamily="18" charset="0"/>
              </a:rPr>
              <a:t> Vi har et språkprosjekt i samarbeid med Nord Universitet.</a:t>
            </a:r>
          </a:p>
        </p:txBody>
      </p:sp>
    </p:spTree>
    <p:extLst>
      <p:ext uri="{BB962C8B-B14F-4D97-AF65-F5344CB8AC3E}">
        <p14:creationId xmlns:p14="http://schemas.microsoft.com/office/powerpoint/2010/main" val="373010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962B28A3-B98D-2E6E-D9B3-03C671B9E0C2}"/>
              </a:ext>
            </a:extLst>
          </p:cNvPr>
          <p:cNvSpPr txBox="1">
            <a:spLocks noChangeArrowheads="1"/>
          </p:cNvSpPr>
          <p:nvPr/>
        </p:nvSpPr>
        <p:spPr bwMode="auto">
          <a:xfrm>
            <a:off x="692700" y="596344"/>
            <a:ext cx="3362601" cy="3051312"/>
          </a:xfrm>
          <a:prstGeom prst="rect">
            <a:avLst/>
          </a:prstGeom>
          <a:solidFill>
            <a:schemeClr val="accent1">
              <a:lumMod val="20000"/>
              <a:lumOff val="8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400" b="1" i="0" u="none" strike="noStrike" cap="none" normalizeH="0" baseline="0" dirty="0">
                <a:ln>
                  <a:noFill/>
                </a:ln>
                <a:solidFill>
                  <a:srgbClr val="000000"/>
                </a:solidFill>
                <a:effectLst/>
                <a:latin typeface="Bell MT" panose="02020503060305020303" pitchFamily="18" charset="0"/>
              </a:rPr>
              <a:t>Omsorg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Omsorg er en forutsetning for barnets trygghet og trivsel.</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Vi skal hjelpe hvert enkelt barn til å utvikle et positivt selvbilde og tro på seg selv.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Hvert barn skal få en opplevelse av å være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enestående, ved å være gode rollemodeller gjennom egne holdninger og verdier.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Også barnas egne omsorgshandlinger skal verdsettes.</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Vi ser det unike i barnet ved å gi positive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tilbakemeldinger, ros, oppmuntring og anerkjennelse.</a:t>
            </a:r>
            <a:endParaRPr kumimoji="0" lang="nb-NO" altLang="nb-NO" sz="1400" b="0" i="0" u="none" strike="noStrike" cap="none" normalizeH="0" baseline="0" dirty="0">
              <a:ln>
                <a:noFill/>
              </a:ln>
              <a:solidFill>
                <a:schemeClr val="tx1"/>
              </a:solidFill>
              <a:effectLst/>
              <a:latin typeface="Bell MT" panose="02020503060305020303" pitchFamily="18" charset="0"/>
            </a:endParaRPr>
          </a:p>
        </p:txBody>
      </p:sp>
      <p:sp>
        <p:nvSpPr>
          <p:cNvPr id="5" name="Text Box 3">
            <a:extLst>
              <a:ext uri="{FF2B5EF4-FFF2-40B4-BE49-F238E27FC236}">
                <a16:creationId xmlns:a16="http://schemas.microsoft.com/office/drawing/2014/main" id="{7C42B5DA-EE1F-4537-3FCD-27F75E604F21}"/>
              </a:ext>
            </a:extLst>
          </p:cNvPr>
          <p:cNvSpPr txBox="1">
            <a:spLocks noChangeArrowheads="1"/>
          </p:cNvSpPr>
          <p:nvPr/>
        </p:nvSpPr>
        <p:spPr bwMode="auto">
          <a:xfrm>
            <a:off x="4414699" y="596344"/>
            <a:ext cx="3362601" cy="3051312"/>
          </a:xfrm>
          <a:prstGeom prst="rect">
            <a:avLst/>
          </a:prstGeom>
          <a:solidFill>
            <a:schemeClr val="accent1">
              <a:lumMod val="40000"/>
              <a:lumOff val="6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400" b="1" i="0" u="none" strike="noStrike" cap="none" normalizeH="0" baseline="0" dirty="0">
                <a:ln>
                  <a:noFill/>
                </a:ln>
                <a:solidFill>
                  <a:srgbClr val="000000"/>
                </a:solidFill>
                <a:effectLst/>
                <a:latin typeface="Bell MT" panose="02020503060305020303" pitchFamily="18" charset="0"/>
              </a:rPr>
              <a:t>Læring</a:t>
            </a: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1400" dirty="0">
              <a:solidFill>
                <a:srgbClr val="000000"/>
              </a:solidFill>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Barna skal få utfolde skaperglede, undring og utforskertrang i et stimulerende miljø.</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De skal få mulighet til å utvikle</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grunnleggende kunnskap og ferdigheter og de skal ha rett til medvirkning tilpasset alder og forutsetning.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Vi støtter barnas egen nysgjerrighet, kreativitet og vitebegjær og gir tilpasset utfordringer.</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Barna skal få bruke hele kroppen og alle sanser i sine læringsprosesser. </a:t>
            </a:r>
            <a:endParaRPr kumimoji="0" lang="nb-NO" altLang="nb-NO" sz="1400" b="0" i="0" u="none" strike="noStrike" cap="none" normalizeH="0" baseline="0" dirty="0">
              <a:ln>
                <a:noFill/>
              </a:ln>
              <a:solidFill>
                <a:schemeClr val="tx1"/>
              </a:solidFill>
              <a:effectLst/>
              <a:latin typeface="Bell MT" panose="02020503060305020303" pitchFamily="18" charset="0"/>
            </a:endParaRPr>
          </a:p>
        </p:txBody>
      </p:sp>
      <p:sp>
        <p:nvSpPr>
          <p:cNvPr id="6" name="Text Box 4">
            <a:extLst>
              <a:ext uri="{FF2B5EF4-FFF2-40B4-BE49-F238E27FC236}">
                <a16:creationId xmlns:a16="http://schemas.microsoft.com/office/drawing/2014/main" id="{600DE944-9192-64E0-61D3-8C9A7E94FCA1}"/>
              </a:ext>
            </a:extLst>
          </p:cNvPr>
          <p:cNvSpPr txBox="1">
            <a:spLocks noChangeArrowheads="1"/>
          </p:cNvSpPr>
          <p:nvPr/>
        </p:nvSpPr>
        <p:spPr bwMode="auto">
          <a:xfrm>
            <a:off x="8136698" y="596345"/>
            <a:ext cx="3362602" cy="3051311"/>
          </a:xfrm>
          <a:prstGeom prst="rect">
            <a:avLst/>
          </a:prstGeom>
          <a:solidFill>
            <a:schemeClr val="accent1">
              <a:lumMod val="20000"/>
              <a:lumOff val="8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400" b="1" i="0" u="none" strike="noStrike" cap="none" normalizeH="0" baseline="0" dirty="0">
                <a:ln>
                  <a:noFill/>
                </a:ln>
                <a:solidFill>
                  <a:srgbClr val="000000"/>
                </a:solidFill>
                <a:effectLst/>
                <a:latin typeface="Bell MT" panose="02020503060305020303" pitchFamily="18" charset="0"/>
              </a:rPr>
              <a:t>Livsmestring og helse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Barnas fysiske og psykiske helse skal fremmes i barnehagen.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Barnehagen skal bidra til barnas trivsel, livsglede, mestring og følelse av egenverd og forebygge krenkelser og mobbing.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Om et barn opplever krenkelser eller mobbing, </a:t>
            </a:r>
            <a:r>
              <a:rPr lang="nb-NO" altLang="nb-NO" sz="1400" dirty="0">
                <a:solidFill>
                  <a:srgbClr val="000000"/>
                </a:solidFill>
                <a:latin typeface="Bell MT" panose="02020503060305020303" pitchFamily="18" charset="0"/>
              </a:rPr>
              <a:t>skal</a:t>
            </a:r>
            <a:r>
              <a:rPr kumimoji="0" lang="nb-NO" altLang="nb-NO" sz="1400" b="0" i="0" u="none" strike="noStrike" cap="none" normalizeH="0" baseline="0" dirty="0">
                <a:ln>
                  <a:noFill/>
                </a:ln>
                <a:solidFill>
                  <a:srgbClr val="000000"/>
                </a:solidFill>
                <a:effectLst/>
                <a:latin typeface="Bell MT" panose="02020503060305020303" pitchFamily="18" charset="0"/>
              </a:rPr>
              <a:t> barnehagen håndtere, stoppe og følge opp dette.</a:t>
            </a:r>
            <a:endParaRPr kumimoji="0" lang="nb-NO" altLang="nb-NO" sz="1400" b="0" i="0" u="none" strike="noStrike" cap="none" normalizeH="0" baseline="0" dirty="0">
              <a:ln>
                <a:noFill/>
              </a:ln>
              <a:solidFill>
                <a:schemeClr val="tx1"/>
              </a:solidFill>
              <a:effectLst/>
              <a:latin typeface="Bell MT" panose="02020503060305020303" pitchFamily="18" charset="0"/>
            </a:endParaRPr>
          </a:p>
        </p:txBody>
      </p:sp>
      <p:sp>
        <p:nvSpPr>
          <p:cNvPr id="7" name="Text Box 5">
            <a:extLst>
              <a:ext uri="{FF2B5EF4-FFF2-40B4-BE49-F238E27FC236}">
                <a16:creationId xmlns:a16="http://schemas.microsoft.com/office/drawing/2014/main" id="{0923BE68-1AB9-360D-F7BD-944916FB8558}"/>
              </a:ext>
            </a:extLst>
          </p:cNvPr>
          <p:cNvSpPr txBox="1">
            <a:spLocks noChangeArrowheads="1"/>
          </p:cNvSpPr>
          <p:nvPr/>
        </p:nvSpPr>
        <p:spPr bwMode="auto">
          <a:xfrm>
            <a:off x="692700" y="3919191"/>
            <a:ext cx="3362601" cy="2809599"/>
          </a:xfrm>
          <a:prstGeom prst="rect">
            <a:avLst/>
          </a:prstGeom>
          <a:solidFill>
            <a:schemeClr val="accent1">
              <a:lumMod val="40000"/>
              <a:lumOff val="6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400" b="1" i="0" u="none" strike="noStrike" cap="none" normalizeH="0" baseline="0" dirty="0">
                <a:ln>
                  <a:noFill/>
                </a:ln>
                <a:solidFill>
                  <a:schemeClr val="tx1"/>
                </a:solidFill>
                <a:effectLst/>
                <a:latin typeface="Bell MT" panose="02020503060305020303" pitchFamily="18" charset="0"/>
              </a:rPr>
              <a:t>Flerkulturelt arbeid i barnehagen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chemeClr val="tx1"/>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chemeClr val="tx1"/>
                </a:solidFill>
                <a:effectLst/>
                <a:latin typeface="Bell MT" panose="02020503060305020303" pitchFamily="18" charset="0"/>
              </a:rPr>
              <a:t>Barnehagen skal legge til rette for kulturmøter, gi rom for barnas egen kulturskaping og bidra til at alle barn kan få oppleve glede og mestring i sosiale og kulturelle fellesskap.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chemeClr val="tx1"/>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chemeClr val="tx1"/>
                </a:solidFill>
                <a:effectLst/>
                <a:latin typeface="Bell MT" panose="02020503060305020303" pitchFamily="18" charset="0"/>
              </a:rPr>
              <a:t>Dette skal omfatte lokale, nasjonale og internasjonale perspektiver. </a:t>
            </a:r>
          </a:p>
        </p:txBody>
      </p:sp>
      <p:sp>
        <p:nvSpPr>
          <p:cNvPr id="8" name="Text Box 6">
            <a:extLst>
              <a:ext uri="{FF2B5EF4-FFF2-40B4-BE49-F238E27FC236}">
                <a16:creationId xmlns:a16="http://schemas.microsoft.com/office/drawing/2014/main" id="{091A0853-ABC8-3DA0-6A18-E9C06150ED82}"/>
              </a:ext>
            </a:extLst>
          </p:cNvPr>
          <p:cNvSpPr txBox="1">
            <a:spLocks noChangeArrowheads="1"/>
          </p:cNvSpPr>
          <p:nvPr/>
        </p:nvSpPr>
        <p:spPr bwMode="auto">
          <a:xfrm>
            <a:off x="4414699" y="3889373"/>
            <a:ext cx="3362601" cy="2809599"/>
          </a:xfrm>
          <a:prstGeom prst="rect">
            <a:avLst/>
          </a:prstGeom>
          <a:solidFill>
            <a:schemeClr val="accent1">
              <a:lumMod val="20000"/>
              <a:lumOff val="8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400" b="1" i="0" u="none" strike="noStrike" cap="none" normalizeH="0" baseline="0" dirty="0">
                <a:ln>
                  <a:noFill/>
                </a:ln>
                <a:solidFill>
                  <a:srgbClr val="000000"/>
                </a:solidFill>
                <a:effectLst/>
                <a:latin typeface="Bell MT" panose="02020503060305020303" pitchFamily="18" charset="0"/>
              </a:rPr>
              <a:t>Pedagogisk dokumentasjon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chemeClr val="tx1"/>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chemeClr val="tx1"/>
                </a:solidFill>
                <a:effectLst/>
                <a:latin typeface="Bell MT" panose="02020503060305020303" pitchFamily="18" charset="0"/>
              </a:rPr>
              <a:t>Arbeidsverktøy  som utvikler og sikrer kvalitet på vår praksis.</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chemeClr val="tx1"/>
                </a:solidFill>
                <a:effectLst/>
                <a:latin typeface="Bell MT" panose="02020503060305020303" pitchFamily="18" charset="0"/>
              </a:rPr>
              <a:t>Barnas interesser/nysgjerrighet og engasjement skal være med å styre de valg vi gjør i barnehagen.</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chemeClr val="tx1"/>
                </a:solidFill>
                <a:effectLst/>
                <a:latin typeface="Bell MT" panose="02020503060305020303" pitchFamily="18" charset="0"/>
              </a:rPr>
              <a:t>Lage dokumentasjoner fra hverdagen som grunnlag for refleksjon sammen med barn og personalet.</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chemeClr val="tx1"/>
                </a:solidFill>
                <a:effectLst/>
                <a:latin typeface="Bell MT" panose="02020503060305020303" pitchFamily="18" charset="0"/>
              </a:rPr>
              <a:t>Bruk dokumentasjon og refleksjon som grunnlag for aktivitet og tema.</a:t>
            </a:r>
          </a:p>
        </p:txBody>
      </p:sp>
      <p:sp>
        <p:nvSpPr>
          <p:cNvPr id="9" name="Text Box 7">
            <a:extLst>
              <a:ext uri="{FF2B5EF4-FFF2-40B4-BE49-F238E27FC236}">
                <a16:creationId xmlns:a16="http://schemas.microsoft.com/office/drawing/2014/main" id="{219D642E-4D2B-65E6-47FB-AA39A3F910CE}"/>
              </a:ext>
            </a:extLst>
          </p:cNvPr>
          <p:cNvSpPr txBox="1">
            <a:spLocks noChangeArrowheads="1"/>
          </p:cNvSpPr>
          <p:nvPr/>
        </p:nvSpPr>
        <p:spPr bwMode="auto">
          <a:xfrm>
            <a:off x="8136698" y="3889372"/>
            <a:ext cx="3362601" cy="2809599"/>
          </a:xfrm>
          <a:prstGeom prst="rect">
            <a:avLst/>
          </a:prstGeom>
          <a:solidFill>
            <a:schemeClr val="accent1">
              <a:lumMod val="40000"/>
              <a:lumOff val="6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400" b="1" i="0" u="none" strike="noStrike" cap="none" normalizeH="0" baseline="0" dirty="0">
                <a:ln>
                  <a:noFill/>
                </a:ln>
                <a:solidFill>
                  <a:srgbClr val="000000"/>
                </a:solidFill>
                <a:effectLst/>
                <a:latin typeface="Bell MT" panose="02020503060305020303" pitchFamily="18" charset="0"/>
              </a:rPr>
              <a:t>Realfag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Barnehagen skal ta utgangspunkt i barnas engasjement og bidrag, slik at arbeide med fagområdene kan oppleves som en meningsfull og morsom del av barnas hverdag.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4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Barna skal utvikle kunnskaper og ferdigheter innenfor alle fagområder gjennom undring, utforsking og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400" b="0" i="0" u="none" strike="noStrike" cap="none" normalizeH="0" baseline="0" dirty="0">
                <a:ln>
                  <a:noFill/>
                </a:ln>
                <a:solidFill>
                  <a:srgbClr val="000000"/>
                </a:solidFill>
                <a:effectLst/>
                <a:latin typeface="Bell MT" panose="02020503060305020303" pitchFamily="18" charset="0"/>
              </a:rPr>
              <a:t>skapende aktivitet</a:t>
            </a:r>
            <a:r>
              <a:rPr kumimoji="0" lang="nb-NO" altLang="nb-NO" sz="1400" b="0" i="0" u="none" strike="noStrike" cap="none" normalizeH="0" baseline="0" dirty="0">
                <a:ln>
                  <a:noFill/>
                </a:ln>
                <a:solidFill>
                  <a:srgbClr val="000000"/>
                </a:solidFill>
                <a:effectLst/>
                <a:latin typeface="Tempus Sans ITC" panose="04020404030D07020202" pitchFamily="82" charset="0"/>
              </a:rPr>
              <a:t>.</a:t>
            </a:r>
            <a:endParaRPr kumimoji="0" lang="nb-NO" altLang="nb-NO" sz="1400" b="0" i="0" u="none" strike="noStrike" cap="none" normalizeH="0" baseline="0" dirty="0">
              <a:ln>
                <a:noFill/>
              </a:ln>
              <a:solidFill>
                <a:schemeClr val="tx1"/>
              </a:solidFill>
              <a:effectLst/>
              <a:latin typeface="Arial" panose="020B0604020202020204" pitchFamily="34" charset="0"/>
            </a:endParaRPr>
          </a:p>
        </p:txBody>
      </p:sp>
      <p:sp>
        <p:nvSpPr>
          <p:cNvPr id="11" name="TekstSylinder 10">
            <a:extLst>
              <a:ext uri="{FF2B5EF4-FFF2-40B4-BE49-F238E27FC236}">
                <a16:creationId xmlns:a16="http://schemas.microsoft.com/office/drawing/2014/main" id="{E992CED1-D270-D931-C0AA-85123B53073B}"/>
              </a:ext>
            </a:extLst>
          </p:cNvPr>
          <p:cNvSpPr txBox="1"/>
          <p:nvPr/>
        </p:nvSpPr>
        <p:spPr>
          <a:xfrm>
            <a:off x="4310995" y="123794"/>
            <a:ext cx="4296292" cy="461665"/>
          </a:xfrm>
          <a:prstGeom prst="rect">
            <a:avLst/>
          </a:prstGeom>
          <a:noFill/>
        </p:spPr>
        <p:txBody>
          <a:bodyPr wrap="square">
            <a:spAutoFit/>
          </a:bodyPr>
          <a:lstStyle/>
          <a:p>
            <a:r>
              <a:rPr lang="nb-NO" sz="2400" kern="1400" dirty="0">
                <a:ln w="0">
                  <a:solidFill>
                    <a:sysClr val="windowText" lastClr="000000"/>
                  </a:solidFill>
                </a:ln>
                <a:solidFill>
                  <a:schemeClr val="accent1"/>
                </a:solidFill>
                <a:effectLst>
                  <a:outerShdw blurRad="38100" dist="25400" dir="5400000" algn="ctr" rotWithShape="0">
                    <a:srgbClr val="6E747A">
                      <a:alpha val="43000"/>
                    </a:srgbClr>
                  </a:outerShdw>
                </a:effectLst>
                <a:latin typeface="Algerian" panose="04020705040A02060702" pitchFamily="82" charset="0"/>
              </a:rPr>
              <a:t>Barnehagens innhold</a:t>
            </a:r>
            <a:endParaRPr lang="nb-NO" sz="2400" dirty="0">
              <a:ln w="0">
                <a:solidFill>
                  <a:sysClr val="windowText" lastClr="000000"/>
                </a:solidFill>
              </a:ln>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95125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98FEBBA2-E3AB-4166-A2D7-DE5B64796626}"/>
              </a:ext>
            </a:extLst>
          </p:cNvPr>
          <p:cNvSpPr txBox="1">
            <a:spLocks noChangeArrowheads="1"/>
          </p:cNvSpPr>
          <p:nvPr/>
        </p:nvSpPr>
        <p:spPr bwMode="auto">
          <a:xfrm>
            <a:off x="2085560" y="996001"/>
            <a:ext cx="7782340" cy="4865997"/>
          </a:xfrm>
          <a:prstGeom prst="rect">
            <a:avLst/>
          </a:prstGeom>
          <a:solidFill>
            <a:schemeClr val="accent1">
              <a:lumMod val="20000"/>
              <a:lumOff val="80000"/>
            </a:schemeClr>
          </a:solidFill>
          <a:ln w="9525"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a:ln>
                <a:noFill/>
              </a:ln>
              <a:solidFill>
                <a:srgbClr val="000000"/>
              </a:solidFill>
              <a:effectLst/>
              <a:latin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a:ln>
                <a:noFill/>
              </a:ln>
              <a:solidFill>
                <a:srgbClr val="000000"/>
              </a:solidFill>
              <a:effectLst/>
              <a:latin typeface="Calibri" panose="020F0502020204030204" pitchFamily="34" charset="0"/>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Vi ønsker en åpen og tillitsfull kommunikasjon i det daglige.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Vi bruker VISMA (app) som informasjonsflyt mellom </a:t>
            </a:r>
            <a:r>
              <a:rPr kumimoji="0" lang="nb-NO" altLang="nb-NO" sz="1600" b="0" i="0" u="none" strike="noStrike" cap="none" normalizeH="0" baseline="0" dirty="0" err="1">
                <a:ln>
                  <a:noFill/>
                </a:ln>
                <a:solidFill>
                  <a:srgbClr val="000000"/>
                </a:solidFill>
                <a:effectLst/>
                <a:latin typeface="Bell MT" panose="02020503060305020303" pitchFamily="18" charset="0"/>
              </a:rPr>
              <a:t>bhg</a:t>
            </a:r>
            <a:r>
              <a:rPr kumimoji="0" lang="nb-NO" altLang="nb-NO" sz="1600" b="0" i="0" u="none" strike="noStrike" cap="none" normalizeH="0" baseline="0" dirty="0">
                <a:ln>
                  <a:noFill/>
                </a:ln>
                <a:solidFill>
                  <a:srgbClr val="000000"/>
                </a:solidFill>
                <a:effectLst/>
                <a:latin typeface="Bell MT" panose="02020503060305020303" pitchFamily="18" charset="0"/>
              </a:rPr>
              <a:t>/hjem.</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nb-NO" altLang="nb-NO" sz="1600" dirty="0">
                <a:solidFill>
                  <a:srgbClr val="000000"/>
                </a:solidFill>
                <a:latin typeface="Bell MT" panose="02020503060305020303" pitchFamily="18" charset="0"/>
              </a:rPr>
              <a:t>To</a:t>
            </a:r>
            <a:r>
              <a:rPr kumimoji="0" lang="nb-NO" altLang="nb-NO" sz="1600" b="0" i="0" u="none" strike="noStrike" cap="none" normalizeH="0" baseline="0" dirty="0">
                <a:ln>
                  <a:noFill/>
                </a:ln>
                <a:solidFill>
                  <a:srgbClr val="000000"/>
                </a:solidFill>
                <a:effectLst/>
                <a:latin typeface="Bell MT" panose="02020503060305020303" pitchFamily="18" charset="0"/>
              </a:rPr>
              <a:t> foreldresamtaler og to foreldremøter pr. år.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Daglig samarbeid ved hente - bringe situasjoner.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Det er viktig at foreldre tar seg tid til å informere personalet om det som har betydning for barnet.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Er det noe som ikke egner seg å snakke om i garderoben, be om tid til samtale. </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Det er viktig at foresatte prioriterer tid til å høre hvordan barnet har hatt det i barnehagen.</a:t>
            </a: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nb-NO" altLang="nb-NO" sz="1600" b="0" i="0" u="none" strike="noStrike" cap="none" normalizeH="0" baseline="0" dirty="0">
                <a:ln>
                  <a:noFill/>
                </a:ln>
                <a:solidFill>
                  <a:srgbClr val="000000"/>
                </a:solidFill>
                <a:effectLst/>
                <a:latin typeface="Bell MT" panose="02020503060305020303" pitchFamily="18" charset="0"/>
              </a:rPr>
              <a:t>Før barnets oppstart i barnehagen tilbyr barnehagen besøksdag der det utveksles gjensidig informasjon om barnet og barnehagen.</a:t>
            </a: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nb-NO" altLang="nb-NO" sz="1600" b="1" i="0" u="none" strike="noStrike" cap="none" normalizeH="0" baseline="0" dirty="0">
              <a:ln>
                <a:noFill/>
              </a:ln>
              <a:solidFill>
                <a:srgbClr val="000000"/>
              </a:solidFill>
              <a:effectLst/>
              <a:latin typeface="Bell MT" panose="02020503060305020303" pitchFamily="18" charset="0"/>
            </a:endParaRPr>
          </a:p>
          <a:p>
            <a:pPr marL="0" marR="0" lvl="0" indent="0" algn="ctr" defTabSz="914400" rtl="0" eaLnBrk="0" fontAlgn="base" latinLnBrk="0" hangingPunct="0">
              <a:lnSpc>
                <a:spcPct val="100000"/>
              </a:lnSpc>
              <a:spcBef>
                <a:spcPct val="0"/>
              </a:spcBef>
              <a:spcAft>
                <a:spcPts val="1000"/>
              </a:spcAft>
              <a:buClrTx/>
              <a:buSzTx/>
              <a:buFontTx/>
              <a:buNone/>
              <a:tabLst/>
            </a:pPr>
            <a:r>
              <a:rPr kumimoji="0" lang="nb-NO" altLang="nb-NO" sz="2000" b="1" i="0" u="none" strike="noStrike" cap="none" normalizeH="0" baseline="0" dirty="0">
                <a:ln>
                  <a:noFill/>
                </a:ln>
                <a:solidFill>
                  <a:srgbClr val="000000"/>
                </a:solidFill>
                <a:effectLst/>
                <a:latin typeface="Bell MT" panose="02020503060305020303" pitchFamily="18" charset="0"/>
              </a:rPr>
              <a:t>Samarbeidsutvalget skal sikre et godt samarbeid mellom hjem og barnehage, og er ett formelt fora for å fremme foreldresamarbeid. (</a:t>
            </a:r>
            <a:r>
              <a:rPr kumimoji="0" lang="nb-NO" altLang="nb-NO" sz="2000" b="1" i="0" u="none" strike="noStrike" cap="none" normalizeH="0" baseline="0" dirty="0" err="1">
                <a:ln>
                  <a:noFill/>
                </a:ln>
                <a:solidFill>
                  <a:srgbClr val="000000"/>
                </a:solidFill>
                <a:effectLst/>
                <a:latin typeface="Bell MT" panose="02020503060305020303" pitchFamily="18" charset="0"/>
              </a:rPr>
              <a:t>bhlov</a:t>
            </a:r>
            <a:r>
              <a:rPr kumimoji="0" lang="nb-NO" altLang="nb-NO" sz="2000" b="1" i="0" u="none" strike="noStrike" cap="none" normalizeH="0" baseline="0" dirty="0">
                <a:ln>
                  <a:noFill/>
                </a:ln>
                <a:solidFill>
                  <a:srgbClr val="000000"/>
                </a:solidFill>
                <a:effectLst/>
                <a:latin typeface="Bell MT" panose="02020503060305020303" pitchFamily="18" charset="0"/>
              </a:rPr>
              <a:t> §4)</a:t>
            </a:r>
            <a:endParaRPr kumimoji="0" lang="nb-NO" altLang="nb-NO" sz="2000" b="0" i="0" u="none" strike="noStrike" cap="none" normalizeH="0" baseline="0" dirty="0">
              <a:ln>
                <a:noFill/>
              </a:ln>
              <a:solidFill>
                <a:schemeClr val="tx1"/>
              </a:solidFill>
              <a:effectLst/>
              <a:latin typeface="Bell MT" panose="02020503060305020303" pitchFamily="18" charset="0"/>
            </a:endParaRPr>
          </a:p>
        </p:txBody>
      </p:sp>
      <p:sp>
        <p:nvSpPr>
          <p:cNvPr id="6" name="TekstSylinder 5">
            <a:extLst>
              <a:ext uri="{FF2B5EF4-FFF2-40B4-BE49-F238E27FC236}">
                <a16:creationId xmlns:a16="http://schemas.microsoft.com/office/drawing/2014/main" id="{EB16411F-5ABF-45D0-EC9E-FC64B214D5C8}"/>
              </a:ext>
            </a:extLst>
          </p:cNvPr>
          <p:cNvSpPr txBox="1"/>
          <p:nvPr/>
        </p:nvSpPr>
        <p:spPr>
          <a:xfrm>
            <a:off x="3433969" y="309408"/>
            <a:ext cx="4906617" cy="462963"/>
          </a:xfrm>
          <a:prstGeom prst="rect">
            <a:avLst/>
          </a:prstGeom>
          <a:noFill/>
        </p:spPr>
        <p:txBody>
          <a:bodyPr wrap="square">
            <a:spAutoFit/>
          </a:bodyPr>
          <a:lstStyle/>
          <a:p>
            <a:r>
              <a:rPr lang="nb-NO" sz="2400" kern="1400" dirty="0">
                <a:ln w="0">
                  <a:solidFill>
                    <a:sysClr val="windowText" lastClr="000000"/>
                  </a:solidFill>
                </a:ln>
                <a:solidFill>
                  <a:schemeClr val="accent1"/>
                </a:solidFill>
                <a:effectLst>
                  <a:outerShdw blurRad="38100" dist="25400" dir="5400000" algn="ctr" rotWithShape="0">
                    <a:srgbClr val="6E747A">
                      <a:alpha val="43000"/>
                    </a:srgbClr>
                  </a:outerShdw>
                </a:effectLst>
                <a:latin typeface="Algerian" panose="04020705040A02060702" pitchFamily="82" charset="0"/>
              </a:rPr>
              <a:t>Samarbeid barnehage - hjem</a:t>
            </a:r>
            <a:endParaRPr lang="nb-NO" sz="2400" dirty="0">
              <a:ln w="0">
                <a:solidFill>
                  <a:sysClr val="windowText" lastClr="000000"/>
                </a:solidFill>
              </a:ln>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5018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D592E800-645A-BA17-03A7-2030F4646EC6}"/>
              </a:ext>
            </a:extLst>
          </p:cNvPr>
          <p:cNvSpPr txBox="1"/>
          <p:nvPr/>
        </p:nvSpPr>
        <p:spPr>
          <a:xfrm>
            <a:off x="3730487" y="352047"/>
            <a:ext cx="4731026" cy="461665"/>
          </a:xfrm>
          <a:prstGeom prst="rect">
            <a:avLst/>
          </a:prstGeom>
          <a:noFill/>
        </p:spPr>
        <p:txBody>
          <a:bodyPr wrap="square">
            <a:spAutoFit/>
          </a:bodyPr>
          <a:lstStyle/>
          <a:p>
            <a:r>
              <a:rPr lang="nb-NO" sz="2400" kern="1400" dirty="0">
                <a:ln w="0">
                  <a:solidFill>
                    <a:sysClr val="windowText" lastClr="000000"/>
                  </a:solidFill>
                </a:ln>
                <a:solidFill>
                  <a:schemeClr val="accent1"/>
                </a:solidFill>
                <a:effectLst>
                  <a:outerShdw blurRad="38100" dist="25400" dir="5400000" algn="ctr" rotWithShape="0">
                    <a:srgbClr val="6E747A">
                      <a:alpha val="43000"/>
                    </a:srgbClr>
                  </a:outerShdw>
                </a:effectLst>
                <a:latin typeface="Algerian" panose="04020705040A02060702" pitchFamily="82" charset="0"/>
              </a:rPr>
              <a:t>Andre samarbeidspartnere</a:t>
            </a:r>
            <a:endParaRPr lang="nb-NO" sz="2400" dirty="0">
              <a:ln w="0">
                <a:solidFill>
                  <a:sysClr val="windowText" lastClr="000000"/>
                </a:solidFill>
              </a:ln>
              <a:solidFill>
                <a:schemeClr val="accent1"/>
              </a:solidFill>
              <a:effectLst>
                <a:outerShdw blurRad="38100" dist="25400" dir="5400000" algn="ctr" rotWithShape="0">
                  <a:srgbClr val="6E747A">
                    <a:alpha val="43000"/>
                  </a:srgbClr>
                </a:outerShdw>
              </a:effectLst>
            </a:endParaRPr>
          </a:p>
        </p:txBody>
      </p:sp>
      <p:sp>
        <p:nvSpPr>
          <p:cNvPr id="6" name="Text Box 2">
            <a:extLst>
              <a:ext uri="{FF2B5EF4-FFF2-40B4-BE49-F238E27FC236}">
                <a16:creationId xmlns:a16="http://schemas.microsoft.com/office/drawing/2014/main" id="{7BF6A995-98AE-82A6-0046-527519F7F1E3}"/>
              </a:ext>
            </a:extLst>
          </p:cNvPr>
          <p:cNvSpPr txBox="1">
            <a:spLocks noChangeArrowheads="1"/>
          </p:cNvSpPr>
          <p:nvPr/>
        </p:nvSpPr>
        <p:spPr bwMode="auto">
          <a:xfrm>
            <a:off x="1558855" y="940824"/>
            <a:ext cx="8725576" cy="5418879"/>
          </a:xfrm>
          <a:prstGeom prst="rect">
            <a:avLst/>
          </a:prstGeom>
          <a:solidFill>
            <a:schemeClr val="accent1">
              <a:lumMod val="40000"/>
              <a:lumOff val="60000"/>
            </a:schemeClr>
          </a:solidFill>
          <a:ln w="19050" algn="in">
            <a:solidFill>
              <a:schemeClr val="tx1"/>
            </a:solidFill>
            <a:miter lim="800000"/>
            <a:headEnd/>
            <a:tailEnd/>
          </a:ln>
          <a:effectLst/>
        </p:spPr>
        <p:txBody>
          <a:bodyPr vert="horz" wrap="square" lIns="36576" tIns="36576" rIns="36576" bIns="36576" numCol="1" anchor="t" anchorCtr="0" compatLnSpc="1">
            <a:prstTxWarp prst="textNoShape">
              <a:avLst/>
            </a:prstTxWarp>
          </a:bodyPr>
          <a:lstStyle/>
          <a:p>
            <a:pPr marR="0" lvl="0" algn="l" defTabSz="914400" rtl="0" eaLnBrk="0" fontAlgn="base" latinLnBrk="0" hangingPunct="0">
              <a:lnSpc>
                <a:spcPct val="100000"/>
              </a:lnSpc>
              <a:spcBef>
                <a:spcPct val="0"/>
              </a:spcBef>
              <a:spcAft>
                <a:spcPct val="0"/>
              </a:spcAft>
              <a:buClrTx/>
              <a:buSzTx/>
              <a:tabLst/>
            </a:pPr>
            <a:r>
              <a:rPr kumimoji="0" lang="nb-NO" altLang="nb-NO" sz="1600" b="1" i="0" u="none" strike="noStrike" cap="none" normalizeH="0" baseline="0" dirty="0">
                <a:ln>
                  <a:noFill/>
                </a:ln>
                <a:solidFill>
                  <a:srgbClr val="000000"/>
                </a:solidFill>
                <a:effectLst/>
                <a:latin typeface="Bell MT" panose="02020503060305020303" pitchFamily="18" charset="0"/>
              </a:rPr>
              <a:t>PPT</a:t>
            </a:r>
            <a:r>
              <a:rPr kumimoji="0" lang="nb-NO" altLang="nb-NO" sz="1600" b="0" i="0" u="none" strike="noStrike" cap="none" normalizeH="0" baseline="0" dirty="0">
                <a:ln>
                  <a:noFill/>
                </a:ln>
                <a:solidFill>
                  <a:srgbClr val="000000"/>
                </a:solidFill>
                <a:effectLst/>
                <a:latin typeface="Bell MT" panose="02020503060305020303" pitchFamily="18" charset="0"/>
              </a:rPr>
              <a:t> (Pedagogisk-psykologisk tjeneste), logoped, barnevern, </a:t>
            </a:r>
            <a:r>
              <a:rPr kumimoji="0" lang="nb-NO" altLang="nb-NO" sz="1600" b="0" i="0" u="none" strike="noStrike" cap="none" normalizeH="0" baseline="0" dirty="0" err="1">
                <a:ln>
                  <a:noFill/>
                </a:ln>
                <a:solidFill>
                  <a:srgbClr val="000000"/>
                </a:solidFill>
                <a:effectLst/>
                <a:latin typeface="Bell MT" panose="02020503060305020303" pitchFamily="18" charset="0"/>
              </a:rPr>
              <a:t>Stat.ped</a:t>
            </a:r>
            <a:r>
              <a:rPr kumimoji="0" lang="nb-NO" altLang="nb-NO" sz="1600" b="0" i="0" u="none" strike="noStrike" cap="none" normalizeH="0" baseline="0" dirty="0">
                <a:ln>
                  <a:noFill/>
                </a:ln>
                <a:solidFill>
                  <a:srgbClr val="000000"/>
                </a:solidFill>
                <a:effectLst/>
                <a:latin typeface="Bell MT" panose="02020503060305020303" pitchFamily="18" charset="0"/>
              </a:rPr>
              <a:t> Midt, </a:t>
            </a:r>
            <a:r>
              <a:rPr kumimoji="0" lang="nb-NO" altLang="nb-NO" sz="1600" b="0" i="0" u="none" strike="noStrike" cap="none" normalizeH="0" baseline="0" dirty="0" err="1">
                <a:ln>
                  <a:noFill/>
                </a:ln>
                <a:solidFill>
                  <a:srgbClr val="000000"/>
                </a:solidFill>
                <a:effectLst/>
                <a:latin typeface="Bell MT" panose="02020503060305020303" pitchFamily="18" charset="0"/>
              </a:rPr>
              <a:t>Bup</a:t>
            </a:r>
            <a:r>
              <a:rPr kumimoji="0" lang="nb-NO" altLang="nb-NO" sz="1600" b="0" i="0" u="none" strike="noStrike" cap="none" normalizeH="0" baseline="0" dirty="0">
                <a:ln>
                  <a:noFill/>
                </a:ln>
                <a:solidFill>
                  <a:srgbClr val="000000"/>
                </a:solidFill>
                <a:effectLst/>
                <a:latin typeface="Bell MT" panose="02020503060305020303" pitchFamily="18" charset="0"/>
              </a:rPr>
              <a:t> og familieenheten ved behov og i samarbeid med foreldre.</a:t>
            </a:r>
          </a:p>
          <a:p>
            <a:pPr marR="0" lvl="0" algn="l" defTabSz="914400" rtl="0" eaLnBrk="0" fontAlgn="base" latinLnBrk="0" hangingPunct="0">
              <a:lnSpc>
                <a:spcPct val="100000"/>
              </a:lnSpc>
              <a:spcBef>
                <a:spcPct val="0"/>
              </a:spcBef>
              <a:spcAft>
                <a:spcPct val="0"/>
              </a:spcAft>
              <a:buClrTx/>
              <a:buSzTx/>
              <a:tabLst/>
            </a:pPr>
            <a:r>
              <a:rPr kumimoji="0" lang="nb-NO" altLang="nb-NO" sz="1600" b="0" i="0" u="none" strike="noStrike" cap="none" normalizeH="0" baseline="0" dirty="0">
                <a:ln>
                  <a:noFill/>
                </a:ln>
                <a:solidFill>
                  <a:srgbClr val="000000"/>
                </a:solidFill>
                <a:effectLst/>
                <a:latin typeface="Bell MT" panose="02020503060305020303" pitchFamily="18" charset="0"/>
              </a:rPr>
              <a:t>Samtykke foreligger før kontakt med enhetene </a:t>
            </a:r>
            <a:r>
              <a:rPr kumimoji="0" lang="nb-NO" altLang="nb-NO" sz="1600" b="0" i="0" u="none" strike="noStrike" cap="none" normalizeH="0" baseline="0" dirty="0" err="1">
                <a:ln>
                  <a:noFill/>
                </a:ln>
                <a:solidFill>
                  <a:srgbClr val="000000"/>
                </a:solidFill>
                <a:effectLst/>
                <a:latin typeface="Bell MT" panose="02020503060305020303" pitchFamily="18" charset="0"/>
              </a:rPr>
              <a:t>jmf</a:t>
            </a:r>
            <a:r>
              <a:rPr kumimoji="0" lang="nb-NO" altLang="nb-NO" sz="1600" b="0" i="0" u="none" strike="noStrike" cap="none" normalizeH="0" baseline="0" dirty="0">
                <a:ln>
                  <a:noFill/>
                </a:ln>
                <a:solidFill>
                  <a:srgbClr val="000000"/>
                </a:solidFill>
                <a:effectLst/>
                <a:latin typeface="Bell MT" panose="02020503060305020303" pitchFamily="18" charset="0"/>
              </a:rPr>
              <a:t>. § </a:t>
            </a:r>
            <a:r>
              <a:rPr lang="nb-NO" altLang="nb-NO" sz="1600" dirty="0">
                <a:solidFill>
                  <a:srgbClr val="000000"/>
                </a:solidFill>
                <a:latin typeface="Bell MT" panose="02020503060305020303" pitchFamily="18" charset="0"/>
              </a:rPr>
              <a:t>32 </a:t>
            </a:r>
            <a:r>
              <a:rPr kumimoji="0" lang="nb-NO" altLang="nb-NO" sz="1600" b="0" i="0" u="none" strike="noStrike" cap="none" normalizeH="0" baseline="0" dirty="0">
                <a:ln>
                  <a:noFill/>
                </a:ln>
                <a:solidFill>
                  <a:srgbClr val="000000"/>
                </a:solidFill>
                <a:effectLst/>
                <a:latin typeface="Bell MT" panose="02020503060305020303" pitchFamily="18" charset="0"/>
              </a:rPr>
              <a:t>i </a:t>
            </a:r>
            <a:r>
              <a:rPr kumimoji="0" lang="nb-NO" altLang="nb-NO" sz="1600" b="0" i="0" u="none" strike="noStrike" cap="none" normalizeH="0" baseline="0" dirty="0" err="1">
                <a:ln>
                  <a:noFill/>
                </a:ln>
                <a:solidFill>
                  <a:srgbClr val="000000"/>
                </a:solidFill>
                <a:effectLst/>
                <a:latin typeface="Bell MT" panose="02020503060305020303" pitchFamily="18" charset="0"/>
              </a:rPr>
              <a:t>bhg</a:t>
            </a:r>
            <a:r>
              <a:rPr kumimoji="0" lang="nb-NO" altLang="nb-NO" sz="1600" b="0" i="0" u="none" strike="noStrike" cap="none" normalizeH="0" baseline="0" dirty="0">
                <a:ln>
                  <a:noFill/>
                </a:ln>
                <a:solidFill>
                  <a:srgbClr val="000000"/>
                </a:solidFill>
                <a:effectLst/>
                <a:latin typeface="Bell MT" panose="02020503060305020303" pitchFamily="18" charset="0"/>
              </a:rPr>
              <a:t> loven og  § 13 i forvaltningsloven.</a:t>
            </a:r>
          </a:p>
          <a:p>
            <a:pPr marR="0" lvl="0" algn="l" defTabSz="914400" rtl="0" eaLnBrk="0" fontAlgn="base" latinLnBrk="0" hangingPunct="0">
              <a:lnSpc>
                <a:spcPct val="100000"/>
              </a:lnSpc>
              <a:spcBef>
                <a:spcPct val="0"/>
              </a:spcBef>
              <a:spcAft>
                <a:spcPct val="0"/>
              </a:spcAft>
              <a:buClrTx/>
              <a:buSzTx/>
              <a:tabLst/>
            </a:pPr>
            <a:r>
              <a:rPr lang="nb-NO" altLang="nb-NO" sz="1600" dirty="0">
                <a:solidFill>
                  <a:srgbClr val="000000"/>
                </a:solidFill>
                <a:latin typeface="Bell MT" panose="02020503060305020303" pitchFamily="18" charset="0"/>
              </a:rPr>
              <a:t>PPT har kontordager/observasjon i Høylandet barnehage </a:t>
            </a:r>
            <a:r>
              <a:rPr lang="nb-NO" altLang="nb-NO" sz="1600" dirty="0" err="1">
                <a:solidFill>
                  <a:srgbClr val="000000"/>
                </a:solidFill>
                <a:latin typeface="Bell MT" panose="02020503060305020303" pitchFamily="18" charset="0"/>
              </a:rPr>
              <a:t>ca</a:t>
            </a:r>
            <a:r>
              <a:rPr lang="nb-NO" altLang="nb-NO" sz="1600" dirty="0">
                <a:solidFill>
                  <a:srgbClr val="000000"/>
                </a:solidFill>
                <a:latin typeface="Bell MT" panose="02020503060305020303" pitchFamily="18" charset="0"/>
              </a:rPr>
              <a:t> hver tredje uke.</a:t>
            </a: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R="0" lvl="0" algn="l" defTabSz="914400" rtl="0" eaLnBrk="0" fontAlgn="base" latinLnBrk="0" hangingPunct="0">
              <a:lnSpc>
                <a:spcPct val="100000"/>
              </a:lnSpc>
              <a:spcBef>
                <a:spcPct val="0"/>
              </a:spcBef>
              <a:spcAft>
                <a:spcPct val="0"/>
              </a:spcAft>
              <a:buClrTx/>
              <a:buSzTx/>
              <a:tabLst/>
            </a:pPr>
            <a:r>
              <a:rPr kumimoji="0" lang="nb-NO" altLang="nb-NO" sz="1600" b="1" i="0" u="none" strike="noStrike" cap="none" normalizeH="0" baseline="0" dirty="0">
                <a:ln>
                  <a:noFill/>
                </a:ln>
                <a:solidFill>
                  <a:srgbClr val="000000"/>
                </a:solidFill>
                <a:effectLst/>
                <a:latin typeface="Bell MT" panose="02020503060305020303" pitchFamily="18" charset="0"/>
              </a:rPr>
              <a:t>Helsesøster: </a:t>
            </a:r>
            <a:r>
              <a:rPr kumimoji="0" lang="nb-NO" altLang="nb-NO" sz="1600" b="0" i="0" u="none" strike="noStrike" cap="none" normalizeH="0" baseline="0" dirty="0">
                <a:ln>
                  <a:noFill/>
                </a:ln>
                <a:solidFill>
                  <a:srgbClr val="000000"/>
                </a:solidFill>
                <a:effectLst/>
                <a:latin typeface="Bell MT" panose="02020503060305020303" pitchFamily="18" charset="0"/>
              </a:rPr>
              <a:t>4-årskontroll gjennomføres i samarbeid med barnehagen.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dirty="0">
              <a:ln>
                <a:noFill/>
              </a:ln>
              <a:solidFill>
                <a:srgbClr val="000000"/>
              </a:solidFill>
              <a:effectLst/>
              <a:latin typeface="Bell MT" panose="02020503060305020303" pitchFamily="18" charset="0"/>
            </a:endParaRPr>
          </a:p>
          <a:p>
            <a:pPr marR="0" lvl="0" algn="l" defTabSz="914400" rtl="0" eaLnBrk="0" fontAlgn="base" latinLnBrk="0" hangingPunct="0">
              <a:lnSpc>
                <a:spcPct val="100000"/>
              </a:lnSpc>
              <a:spcBef>
                <a:spcPct val="0"/>
              </a:spcBef>
              <a:spcAft>
                <a:spcPct val="0"/>
              </a:spcAft>
              <a:buClrTx/>
              <a:buSzTx/>
              <a:tabLst/>
            </a:pPr>
            <a:r>
              <a:rPr kumimoji="0" lang="nb-NO" altLang="nb-NO" sz="1600" b="1" i="0" u="none" strike="noStrike" cap="none" normalizeH="0" baseline="0" dirty="0">
                <a:ln>
                  <a:noFill/>
                </a:ln>
                <a:solidFill>
                  <a:srgbClr val="000000"/>
                </a:solidFill>
                <a:effectLst/>
                <a:latin typeface="Bell MT" panose="02020503060305020303" pitchFamily="18" charset="0"/>
              </a:rPr>
              <a:t>Skole: </a:t>
            </a:r>
            <a:r>
              <a:rPr kumimoji="0" lang="nb-NO" altLang="nb-NO" sz="1600" b="0" i="0" u="none" strike="noStrike" cap="none" normalizeH="0" baseline="0" dirty="0">
                <a:ln>
                  <a:noFill/>
                </a:ln>
                <a:solidFill>
                  <a:srgbClr val="000000"/>
                </a:solidFill>
                <a:effectLst/>
                <a:latin typeface="Bell MT" panose="02020503060305020303" pitchFamily="18" charset="0"/>
              </a:rPr>
              <a:t>Forberede skolestart for 6 - åringen. Besøk på skolen, barna får utdelt en fadder fra 3 kl.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0000"/>
                </a:solidFill>
                <a:effectLst/>
                <a:latin typeface="Bell MT" panose="02020503060305020303" pitchFamily="18" charset="0"/>
              </a:rPr>
              <a:t>Aktiviteter med fadderbarna.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dirty="0">
                <a:ln>
                  <a:noFill/>
                </a:ln>
                <a:solidFill>
                  <a:srgbClr val="000000"/>
                </a:solidFill>
                <a:effectLst/>
                <a:latin typeface="Bell MT" panose="02020503060305020303" pitchFamily="18" charset="0"/>
              </a:rPr>
              <a:t>Mai/juni: Foreldremøte med rektor angående skolestart. ( </a:t>
            </a:r>
            <a:r>
              <a:rPr kumimoji="0" lang="nb-NO" altLang="nb-NO" sz="1600" b="0" i="0" u="none" strike="noStrike" cap="none" normalizeH="0" baseline="0" dirty="0" err="1">
                <a:ln>
                  <a:noFill/>
                </a:ln>
                <a:solidFill>
                  <a:srgbClr val="000000"/>
                </a:solidFill>
                <a:effectLst/>
                <a:latin typeface="Bell MT" panose="02020503060305020303" pitchFamily="18" charset="0"/>
              </a:rPr>
              <a:t>jmf</a:t>
            </a:r>
            <a:r>
              <a:rPr kumimoji="0" lang="nb-NO" altLang="nb-NO" sz="1600" b="0" i="0" u="none" strike="noStrike" cap="none" normalizeH="0" baseline="0" dirty="0">
                <a:ln>
                  <a:noFill/>
                </a:ln>
                <a:solidFill>
                  <a:srgbClr val="000000"/>
                </a:solidFill>
                <a:effectLst/>
                <a:latin typeface="Bell MT" panose="02020503060305020303" pitchFamily="18" charset="0"/>
              </a:rPr>
              <a:t>.  Plan overgang barnehage – skole )</a:t>
            </a:r>
          </a:p>
          <a:p>
            <a:pPr marR="0" lvl="0" algn="l" defTabSz="914400" rtl="0" eaLnBrk="0" fontAlgn="base" latinLnBrk="0" hangingPunct="0">
              <a:lnSpc>
                <a:spcPct val="100000"/>
              </a:lnSpc>
              <a:spcBef>
                <a:spcPct val="0"/>
              </a:spcBef>
              <a:spcAft>
                <a:spcPct val="0"/>
              </a:spcAft>
              <a:buClrTx/>
              <a:buSzTx/>
              <a:tabLst/>
            </a:pPr>
            <a:r>
              <a:rPr kumimoji="0" lang="nb-NO" altLang="nb-NO" sz="1600" b="0" i="0" u="none" strike="noStrike" cap="none" normalizeH="0" baseline="0" dirty="0">
                <a:ln>
                  <a:noFill/>
                </a:ln>
                <a:solidFill>
                  <a:srgbClr val="000000"/>
                </a:solidFill>
                <a:effectLst/>
                <a:latin typeface="Bell MT" panose="02020503060305020303" pitchFamily="18" charset="0"/>
              </a:rPr>
              <a:t>                                                                                                                                                                                       </a:t>
            </a:r>
            <a:r>
              <a:rPr kumimoji="0" lang="nb-NO" altLang="nb-NO" sz="1600" b="1" i="0" u="none" strike="noStrike" cap="none" normalizeH="0" baseline="0" dirty="0">
                <a:ln>
                  <a:noFill/>
                </a:ln>
                <a:solidFill>
                  <a:srgbClr val="000000"/>
                </a:solidFill>
                <a:effectLst/>
                <a:latin typeface="Bell MT" panose="02020503060305020303" pitchFamily="18" charset="0"/>
              </a:rPr>
              <a:t>Spesialpedagog ved Høylandet barnehage: </a:t>
            </a:r>
            <a:r>
              <a:rPr kumimoji="0" lang="nb-NO" altLang="nb-NO" sz="1600" b="0" i="0" u="none" strike="noStrike" cap="none" normalizeH="0" baseline="0" dirty="0">
                <a:ln>
                  <a:noFill/>
                </a:ln>
                <a:solidFill>
                  <a:srgbClr val="000000"/>
                </a:solidFill>
                <a:effectLst/>
                <a:latin typeface="Bell MT" panose="02020503060305020303" pitchFamily="18" charset="0"/>
              </a:rPr>
              <a:t>Ansvar for kartlegging.  Koordinerer samarbeid med samarbeidspartnere sammen med styrer.</a:t>
            </a:r>
          </a:p>
          <a:p>
            <a:pPr marR="0" lvl="0" algn="l" defTabSz="914400" rtl="0" eaLnBrk="0" fontAlgn="base" latinLnBrk="0" hangingPunct="0">
              <a:lnSpc>
                <a:spcPct val="100000"/>
              </a:lnSpc>
              <a:spcBef>
                <a:spcPct val="0"/>
              </a:spcBef>
              <a:spcAft>
                <a:spcPts val="1000"/>
              </a:spcAft>
              <a:buClrTx/>
              <a:buSzTx/>
              <a:tabLst/>
            </a:pPr>
            <a:endParaRPr kumimoji="0" lang="nb-NO" altLang="nb-NO" sz="1600" b="1" i="0" u="none" strike="noStrike" cap="none" normalizeH="0" baseline="0" dirty="0">
              <a:ln>
                <a:noFill/>
              </a:ln>
              <a:solidFill>
                <a:srgbClr val="000000"/>
              </a:solidFill>
              <a:effectLst/>
              <a:latin typeface="Bell MT" panose="02020503060305020303" pitchFamily="18" charset="0"/>
            </a:endParaRPr>
          </a:p>
          <a:p>
            <a:pPr marR="0" lvl="0" algn="l" defTabSz="914400" rtl="0" eaLnBrk="0" fontAlgn="base" latinLnBrk="0" hangingPunct="0">
              <a:lnSpc>
                <a:spcPct val="100000"/>
              </a:lnSpc>
              <a:spcBef>
                <a:spcPct val="0"/>
              </a:spcBef>
              <a:spcAft>
                <a:spcPts val="1000"/>
              </a:spcAft>
              <a:buClrTx/>
              <a:buSzTx/>
              <a:tabLst/>
            </a:pPr>
            <a:r>
              <a:rPr kumimoji="0" lang="nb-NO" altLang="nb-NO" sz="1600" b="1" i="0" u="none" strike="noStrike" cap="none" normalizeH="0" baseline="0" dirty="0">
                <a:ln>
                  <a:noFill/>
                </a:ln>
                <a:solidFill>
                  <a:srgbClr val="000000"/>
                </a:solidFill>
                <a:effectLst/>
                <a:latin typeface="Bell MT" panose="02020503060305020303" pitchFamily="18" charset="0"/>
              </a:rPr>
              <a:t>Fysioterapeut: </a:t>
            </a:r>
            <a:r>
              <a:rPr kumimoji="0" lang="nb-NO" altLang="nb-NO" sz="1600" b="0" i="0" u="none" strike="noStrike" cap="none" normalizeH="0" baseline="0" dirty="0">
                <a:ln>
                  <a:noFill/>
                </a:ln>
                <a:solidFill>
                  <a:srgbClr val="000000"/>
                </a:solidFill>
                <a:effectLst/>
                <a:latin typeface="Bell MT" panose="02020503060305020303" pitchFamily="18" charset="0"/>
              </a:rPr>
              <a:t>Etter behov, samt motorisk kartlegging av skolestartere høst </a:t>
            </a:r>
            <a:r>
              <a:rPr lang="nb-NO" altLang="nb-NO" sz="1600" dirty="0">
                <a:solidFill>
                  <a:srgbClr val="000000"/>
                </a:solidFill>
                <a:latin typeface="Bell MT" panose="02020503060305020303" pitchFamily="18" charset="0"/>
              </a:rPr>
              <a:t>o</a:t>
            </a:r>
            <a:r>
              <a:rPr kumimoji="0" lang="nb-NO" altLang="nb-NO" sz="1600" b="0" i="0" u="none" strike="noStrike" cap="none" normalizeH="0" baseline="0" dirty="0">
                <a:ln>
                  <a:noFill/>
                </a:ln>
                <a:solidFill>
                  <a:srgbClr val="000000"/>
                </a:solidFill>
                <a:effectLst/>
                <a:latin typeface="Bell MT" panose="02020503060305020303" pitchFamily="18" charset="0"/>
              </a:rPr>
              <a:t>g vår.</a:t>
            </a:r>
          </a:p>
          <a:p>
            <a:pPr marR="0" lvl="0" algn="l" defTabSz="914400" rtl="0" eaLnBrk="0" fontAlgn="base" latinLnBrk="0" hangingPunct="0">
              <a:lnSpc>
                <a:spcPct val="100000"/>
              </a:lnSpc>
              <a:spcBef>
                <a:spcPct val="0"/>
              </a:spcBef>
              <a:spcAft>
                <a:spcPts val="1000"/>
              </a:spcAft>
              <a:buClrTx/>
              <a:buSzTx/>
              <a:tabLst/>
            </a:pPr>
            <a:r>
              <a:rPr kumimoji="0" lang="nb-NO" altLang="nb-NO" sz="1600" b="1" i="0" u="none" strike="noStrike" cap="none" normalizeH="0" baseline="0" dirty="0" err="1">
                <a:ln>
                  <a:noFill/>
                </a:ln>
                <a:solidFill>
                  <a:srgbClr val="000000"/>
                </a:solidFill>
                <a:effectLst/>
                <a:latin typeface="Bell MT" panose="02020503060305020303" pitchFamily="18" charset="0"/>
              </a:rPr>
              <a:t>Noricom</a:t>
            </a:r>
            <a:r>
              <a:rPr kumimoji="0" lang="nb-NO" altLang="nb-NO" sz="1600" b="1" i="0" u="none" strike="noStrike" cap="none" normalizeH="0" baseline="0" dirty="0">
                <a:ln>
                  <a:noFill/>
                </a:ln>
                <a:solidFill>
                  <a:srgbClr val="000000"/>
                </a:solidFill>
                <a:effectLst/>
                <a:latin typeface="Bell MT" panose="02020503060305020303" pitchFamily="18" charset="0"/>
              </a:rPr>
              <a:t>: </a:t>
            </a:r>
            <a:r>
              <a:rPr kumimoji="0" lang="nb-NO" altLang="nb-NO" sz="1600" b="0" i="0" u="none" strike="noStrike" cap="none" normalizeH="0" baseline="0" dirty="0">
                <a:ln>
                  <a:noFill/>
                </a:ln>
                <a:solidFill>
                  <a:srgbClr val="000000"/>
                </a:solidFill>
                <a:effectLst/>
                <a:latin typeface="Bell MT" panose="02020503060305020303" pitchFamily="18" charset="0"/>
              </a:rPr>
              <a:t>Bruk av tolketjeneste ved behov.</a:t>
            </a:r>
          </a:p>
          <a:p>
            <a:pPr marR="0" lvl="0" algn="l" defTabSz="914400" rtl="0" eaLnBrk="0" fontAlgn="base" latinLnBrk="0" hangingPunct="0">
              <a:lnSpc>
                <a:spcPct val="100000"/>
              </a:lnSpc>
              <a:spcBef>
                <a:spcPct val="0"/>
              </a:spcBef>
              <a:spcAft>
                <a:spcPts val="1000"/>
              </a:spcAft>
              <a:buClrTx/>
              <a:buSzTx/>
              <a:tabLst/>
            </a:pPr>
            <a:endParaRPr lang="nb-NO" altLang="nb-NO" sz="1600" dirty="0">
              <a:solidFill>
                <a:srgbClr val="000000"/>
              </a:solidFill>
              <a:latin typeface="Bell MT" panose="02020503060305020303" pitchFamily="18" charset="0"/>
            </a:endParaRPr>
          </a:p>
          <a:p>
            <a:pPr marR="0" lvl="0" algn="l" defTabSz="914400" rtl="0" eaLnBrk="0" fontAlgn="base" latinLnBrk="0" hangingPunct="0">
              <a:lnSpc>
                <a:spcPct val="100000"/>
              </a:lnSpc>
              <a:spcBef>
                <a:spcPct val="0"/>
              </a:spcBef>
              <a:spcAft>
                <a:spcPts val="1000"/>
              </a:spcAft>
              <a:buClrTx/>
              <a:buSzTx/>
              <a:tabLst/>
            </a:pPr>
            <a:r>
              <a:rPr kumimoji="0" lang="nb-NO" altLang="nb-NO" sz="1600" b="1" i="0" u="none" strike="noStrike" cap="none" normalizeH="0" baseline="0" dirty="0">
                <a:ln>
                  <a:noFill/>
                </a:ln>
                <a:solidFill>
                  <a:srgbClr val="000000"/>
                </a:solidFill>
                <a:effectLst/>
                <a:latin typeface="Bell MT" panose="02020503060305020303" pitchFamily="18" charset="0"/>
              </a:rPr>
              <a:t>Høylandet kommune har innført BTI ( Bedre tverrfaglig innsats/ Stafettlogg) Et arbeidsverktøy som skal følge opp barn med ulike utfordringer.</a:t>
            </a:r>
            <a:endParaRPr kumimoji="0" lang="nb-NO" altLang="nb-NO" sz="1600" b="1" i="0" u="none" strike="noStrike" cap="none" normalizeH="0" baseline="0" dirty="0">
              <a:ln>
                <a:noFill/>
              </a:ln>
              <a:solidFill>
                <a:schemeClr val="tx1"/>
              </a:solidFill>
              <a:effectLst/>
              <a:latin typeface="Bell MT" panose="02020503060305020303" pitchFamily="18" charset="0"/>
            </a:endParaRPr>
          </a:p>
        </p:txBody>
      </p:sp>
    </p:spTree>
    <p:extLst>
      <p:ext uri="{BB962C8B-B14F-4D97-AF65-F5344CB8AC3E}">
        <p14:creationId xmlns:p14="http://schemas.microsoft.com/office/powerpoint/2010/main" val="231811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961184" y="332657"/>
            <a:ext cx="7706816" cy="689247"/>
          </a:xfrm>
        </p:spPr>
        <p:txBody>
          <a:bodyPr/>
          <a:lstStyle/>
          <a:p>
            <a:r>
              <a:rPr lang="nb-NO" sz="3200" dirty="0">
                <a:ln w="0">
                  <a:solidFill>
                    <a:sysClr val="windowText" lastClr="000000"/>
                  </a:solidFill>
                </a:ln>
                <a:effectLst>
                  <a:outerShdw blurRad="38100" dist="25400" dir="5400000" algn="ctr" rotWithShape="0">
                    <a:srgbClr val="6E747A">
                      <a:alpha val="43000"/>
                    </a:srgbClr>
                  </a:outerShdw>
                </a:effectLst>
                <a:latin typeface="Algerian" panose="04020705040A02060702" pitchFamily="82" charset="0"/>
              </a:rPr>
              <a:t>Kropp</a:t>
            </a:r>
            <a:r>
              <a:rPr lang="nb-NO" sz="3600" dirty="0">
                <a:ln w="0">
                  <a:solidFill>
                    <a:sysClr val="windowText" lastClr="000000"/>
                  </a:solidFill>
                </a:ln>
                <a:effectLst>
                  <a:outerShdw blurRad="38100" dist="25400" dir="5400000" algn="ctr" rotWithShape="0">
                    <a:srgbClr val="6E747A">
                      <a:alpha val="43000"/>
                    </a:srgbClr>
                  </a:outerShdw>
                </a:effectLst>
                <a:latin typeface="Algerian" panose="04020705040A02060702" pitchFamily="82" charset="0"/>
              </a:rPr>
              <a:t>, bevegelse, mat og helse</a:t>
            </a:r>
          </a:p>
        </p:txBody>
      </p:sp>
      <p:sp>
        <p:nvSpPr>
          <p:cNvPr id="3" name="Undertittel 2"/>
          <p:cNvSpPr>
            <a:spLocks noGrp="1"/>
          </p:cNvSpPr>
          <p:nvPr>
            <p:ph type="subTitle" idx="1"/>
          </p:nvPr>
        </p:nvSpPr>
        <p:spPr>
          <a:xfrm>
            <a:off x="1775520" y="1036092"/>
            <a:ext cx="2376264" cy="5821908"/>
          </a:xfrm>
        </p:spPr>
        <p:txBody>
          <a:bodyPr>
            <a:noAutofit/>
          </a:bodyPr>
          <a:lstStyle/>
          <a:p>
            <a:pPr algn="l"/>
            <a:r>
              <a:rPr lang="nb-NO" sz="1100" b="1" dirty="0">
                <a:solidFill>
                  <a:schemeClr val="tx1"/>
                </a:solidFill>
                <a:latin typeface="Bell MT" panose="02020503060305020303" pitchFamily="18" charset="0"/>
                <a:cs typeface="Arial" panose="020B0604020202020204" pitchFamily="34" charset="0"/>
              </a:rPr>
              <a:t>Rammeplanen sier at barnehagen skal bidra til at barna:</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Opplever trivsel, glede og mestring ved allsidige bevegelseserfaringer, inne og ute, året rundt. </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Blir kjent med egne behov, får kjennskap til menneskekroppen og utvikler gode vaner for hygiene og variert kosthold.</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Videreutvikler motoriske ferdigheter, kroppsbeherskelse, koordinasjon og fysiske egenskaper. </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Opplever å vurdere og mestre risikofylt lek gjennom kroppslige utfordringer. </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Bli trygge på egen kropp, får en oppfatning av seg selv og  blir kjent med egne følelser. </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Setter grenser for egen kropp og respekterer andres grenser. </a:t>
            </a:r>
          </a:p>
          <a:p>
            <a:pPr marL="171450" indent="-171450" algn="l">
              <a:buFont typeface="Arial" panose="020B0604020202020204" pitchFamily="34" charset="0"/>
              <a:buChar char="•"/>
            </a:pPr>
            <a:r>
              <a:rPr lang="nb-NO" sz="1100" dirty="0">
                <a:solidFill>
                  <a:schemeClr val="tx1"/>
                </a:solidFill>
                <a:latin typeface="Bell MT" panose="02020503060305020303" pitchFamily="18" charset="0"/>
                <a:cs typeface="Arial" panose="020B0604020202020204" pitchFamily="34" charset="0"/>
              </a:rPr>
              <a:t>Får innsikt i matens opprinnelse, produksjon av matvarer og veien fra mat til måltid. </a:t>
            </a:r>
          </a:p>
        </p:txBody>
      </p:sp>
      <p:graphicFrame>
        <p:nvGraphicFramePr>
          <p:cNvPr id="7" name="Tabell 6"/>
          <p:cNvGraphicFramePr>
            <a:graphicFrameLocks noGrp="1"/>
          </p:cNvGraphicFramePr>
          <p:nvPr>
            <p:extLst>
              <p:ext uri="{D42A27DB-BD31-4B8C-83A1-F6EECF244321}">
                <p14:modId xmlns:p14="http://schemas.microsoft.com/office/powerpoint/2010/main" val="3632386646"/>
              </p:ext>
            </p:extLst>
          </p:nvPr>
        </p:nvGraphicFramePr>
        <p:xfrm>
          <a:off x="4511825" y="983706"/>
          <a:ext cx="5904656" cy="5086311"/>
        </p:xfrm>
        <a:graphic>
          <a:graphicData uri="http://schemas.openxmlformats.org/drawingml/2006/table">
            <a:tbl>
              <a:tblPr firstRow="1" bandRow="1">
                <a:tableStyleId>{69012ECD-51FC-41F1-AA8D-1B2483CD663E}</a:tableStyleId>
              </a:tblPr>
              <a:tblGrid>
                <a:gridCol w="557983">
                  <a:extLst>
                    <a:ext uri="{9D8B030D-6E8A-4147-A177-3AD203B41FA5}">
                      <a16:colId xmlns:a16="http://schemas.microsoft.com/office/drawing/2014/main" val="20000"/>
                    </a:ext>
                  </a:extLst>
                </a:gridCol>
                <a:gridCol w="1604199">
                  <a:extLst>
                    <a:ext uri="{9D8B030D-6E8A-4147-A177-3AD203B41FA5}">
                      <a16:colId xmlns:a16="http://schemas.microsoft.com/office/drawing/2014/main" val="20001"/>
                    </a:ext>
                  </a:extLst>
                </a:gridCol>
                <a:gridCol w="3742474">
                  <a:extLst>
                    <a:ext uri="{9D8B030D-6E8A-4147-A177-3AD203B41FA5}">
                      <a16:colId xmlns:a16="http://schemas.microsoft.com/office/drawing/2014/main" val="20002"/>
                    </a:ext>
                  </a:extLst>
                </a:gridCol>
              </a:tblGrid>
              <a:tr h="645095">
                <a:tc rowSpan="6">
                  <a:txBody>
                    <a:bodyPr/>
                    <a:lstStyle/>
                    <a:p>
                      <a:endParaRPr lang="nb-NO" dirty="0">
                        <a:latin typeface="Bell MT" panose="02020503060305020303" pitchFamily="18" charset="0"/>
                      </a:endParaRPr>
                    </a:p>
                    <a:p>
                      <a:endParaRPr lang="nb-NO" dirty="0">
                        <a:latin typeface="Bell MT" panose="02020503060305020303" pitchFamily="18" charset="0"/>
                        <a:cs typeface="Arial" panose="020B0604020202020204" pitchFamily="34" charset="0"/>
                      </a:endParaRPr>
                    </a:p>
                  </a:txBody>
                  <a:tcPr/>
                </a:tc>
                <a:tc>
                  <a:txBody>
                    <a:bodyPr/>
                    <a:lstStyle/>
                    <a:p>
                      <a:pPr algn="ctr"/>
                      <a:r>
                        <a:rPr lang="nb-NO" sz="1400" b="0" dirty="0">
                          <a:solidFill>
                            <a:schemeClr val="tx1"/>
                          </a:solidFill>
                          <a:latin typeface="Bell MT" panose="02020503060305020303" pitchFamily="18" charset="0"/>
                        </a:rPr>
                        <a:t>MÅL</a:t>
                      </a:r>
                      <a:endParaRPr lang="nb-NO" sz="1400" b="0" dirty="0">
                        <a:solidFill>
                          <a:schemeClr val="tx1"/>
                        </a:solidFill>
                        <a:latin typeface="Bell MT" panose="02020503060305020303" pitchFamily="18" charset="0"/>
                        <a:cs typeface="Arial" panose="020B0604020202020204" pitchFamily="34" charset="0"/>
                      </a:endParaRPr>
                    </a:p>
                  </a:txBody>
                  <a:tcPr/>
                </a:tc>
                <a:tc>
                  <a:txBody>
                    <a:bodyPr/>
                    <a:lstStyle/>
                    <a:p>
                      <a:pPr algn="ctr"/>
                      <a:r>
                        <a:rPr lang="nb-NO" sz="1400" b="0" dirty="0">
                          <a:solidFill>
                            <a:schemeClr val="tx1"/>
                          </a:solidFill>
                          <a:latin typeface="Bell MT" panose="02020503060305020303" pitchFamily="18" charset="0"/>
                        </a:rPr>
                        <a:t>For</a:t>
                      </a:r>
                      <a:r>
                        <a:rPr lang="nb-NO" sz="1400" b="0" baseline="0" dirty="0">
                          <a:solidFill>
                            <a:schemeClr val="tx1"/>
                          </a:solidFill>
                          <a:latin typeface="Bell MT" panose="02020503060305020303" pitchFamily="18" charset="0"/>
                        </a:rPr>
                        <a:t> å nå målene, er kriteriene at personalet skal støtte barna slik at de kan....</a:t>
                      </a:r>
                      <a:endParaRPr lang="nb-NO" sz="1400" b="0" dirty="0">
                        <a:solidFill>
                          <a:schemeClr val="tx1"/>
                        </a:solidFill>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0"/>
                  </a:ext>
                </a:extLst>
              </a:tr>
              <a:tr h="830904">
                <a:tc vMerge="1">
                  <a:txBody>
                    <a:bodyPr/>
                    <a:lstStyle/>
                    <a:p>
                      <a:endParaRPr lang="nb-NO"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rPr>
                        <a:t>0-2 år </a:t>
                      </a:r>
                    </a:p>
                    <a:p>
                      <a:r>
                        <a:rPr lang="nb-NO" sz="1000" dirty="0">
                          <a:latin typeface="Bell MT" panose="02020503060305020303" pitchFamily="18" charset="0"/>
                        </a:rPr>
                        <a:t>Få en</a:t>
                      </a:r>
                      <a:r>
                        <a:rPr lang="nb-NO" sz="1000" baseline="0" dirty="0">
                          <a:latin typeface="Bell MT" panose="02020503060305020303" pitchFamily="18" charset="0"/>
                        </a:rPr>
                        <a:t> positiv selvoppfatning</a:t>
                      </a:r>
                      <a:endParaRPr lang="nb-NO" sz="1000" dirty="0">
                        <a:latin typeface="Bell MT" panose="02020503060305020303" pitchFamily="18" charset="0"/>
                        <a:cs typeface="Arial" panose="020B0604020202020204" pitchFamily="34" charset="0"/>
                      </a:endParaRPr>
                    </a:p>
                  </a:txBody>
                  <a:tcPr/>
                </a:tc>
                <a:tc>
                  <a:txBody>
                    <a:bodyPr/>
                    <a:lstStyle/>
                    <a:p>
                      <a:r>
                        <a:rPr lang="nb-NO" sz="1000" dirty="0">
                          <a:latin typeface="Bell MT" panose="02020503060305020303" pitchFamily="18" charset="0"/>
                        </a:rPr>
                        <a:t>Oppleve</a:t>
                      </a:r>
                      <a:r>
                        <a:rPr lang="nb-NO" sz="1000" baseline="0" dirty="0">
                          <a:latin typeface="Bell MT" panose="02020503060305020303" pitchFamily="18" charset="0"/>
                        </a:rPr>
                        <a:t> mestring i trygge omgivelser. </a:t>
                      </a:r>
                    </a:p>
                    <a:p>
                      <a:r>
                        <a:rPr lang="nb-NO" sz="1000" baseline="0" dirty="0">
                          <a:latin typeface="Bell MT" panose="02020503060305020303" pitchFamily="18" charset="0"/>
                        </a:rPr>
                        <a:t>God fin- og grovmotorisk utvikling og kroppsbeherskelse.           </a:t>
                      </a:r>
                    </a:p>
                    <a:p>
                      <a:r>
                        <a:rPr lang="nb-NO" sz="1000" baseline="0" dirty="0">
                          <a:latin typeface="Bell MT" panose="02020503060305020303" pitchFamily="18" charset="0"/>
                        </a:rPr>
                        <a:t>Få gode matvaner og ulike sanseinntrykk gjennom smak, lukt og føle. </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1"/>
                  </a:ext>
                </a:extLst>
              </a:tr>
              <a:tr h="1010063">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rPr>
                        <a:t>2-4 år</a:t>
                      </a:r>
                    </a:p>
                    <a:p>
                      <a:r>
                        <a:rPr lang="nb-NO" sz="1000" dirty="0">
                          <a:latin typeface="Bell MT" panose="02020503060305020303" pitchFamily="18" charset="0"/>
                        </a:rPr>
                        <a:t>Få</a:t>
                      </a:r>
                      <a:r>
                        <a:rPr lang="nb-NO" sz="1000" baseline="0" dirty="0">
                          <a:latin typeface="Bell MT" panose="02020503060305020303" pitchFamily="18" charset="0"/>
                        </a:rPr>
                        <a:t> utvikle sin motorikk</a:t>
                      </a:r>
                      <a:endParaRPr lang="nb-NO" sz="1000" dirty="0">
                        <a:latin typeface="Bell MT" panose="02020503060305020303" pitchFamily="18" charset="0"/>
                        <a:cs typeface="Arial" panose="020B0604020202020204" pitchFamily="34" charset="0"/>
                      </a:endParaRPr>
                    </a:p>
                  </a:txBody>
                  <a:tcPr/>
                </a:tc>
                <a:tc>
                  <a:txBody>
                    <a:bodyPr/>
                    <a:lstStyle/>
                    <a:p>
                      <a:r>
                        <a:rPr lang="nb-NO" sz="1000" dirty="0">
                          <a:latin typeface="Bell MT" panose="02020503060305020303" pitchFamily="18" charset="0"/>
                        </a:rPr>
                        <a:t>Få</a:t>
                      </a:r>
                      <a:r>
                        <a:rPr lang="nb-NO" sz="1000" baseline="0" dirty="0">
                          <a:latin typeface="Bell MT" panose="02020503060305020303" pitchFamily="18" charset="0"/>
                        </a:rPr>
                        <a:t> positiv selvoppfatning gjennom kroppslig mestring. Utvikle rytmen og kroppslig balanse, samt styrke grov- og finmotoriske ferdigheter, som </a:t>
                      </a:r>
                      <a:r>
                        <a:rPr lang="nb-NO" sz="1000" baseline="0" dirty="0" err="1">
                          <a:latin typeface="Bell MT" panose="02020503060305020303" pitchFamily="18" charset="0"/>
                        </a:rPr>
                        <a:t>f.eks</a:t>
                      </a:r>
                      <a:r>
                        <a:rPr lang="nb-NO" sz="1000" baseline="0" dirty="0">
                          <a:latin typeface="Bell MT" panose="02020503060305020303" pitchFamily="18" charset="0"/>
                        </a:rPr>
                        <a:t> blyant og </a:t>
                      </a:r>
                      <a:r>
                        <a:rPr lang="nb-NO" sz="1000" baseline="0" dirty="0" err="1">
                          <a:latin typeface="Bell MT" panose="02020503060305020303" pitchFamily="18" charset="0"/>
                        </a:rPr>
                        <a:t>saksgrep</a:t>
                      </a:r>
                      <a:r>
                        <a:rPr lang="nb-NO" sz="1000" baseline="0" dirty="0">
                          <a:latin typeface="Bell MT" panose="02020503060305020303" pitchFamily="18" charset="0"/>
                        </a:rPr>
                        <a:t>. Gode erfaringer med uteliv til alle årstider. Gode matvaner, smake nye matvarer. </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2"/>
                  </a:ext>
                </a:extLst>
              </a:tr>
              <a:tr h="1543107">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b="1" dirty="0">
                          <a:latin typeface="Bell MT" panose="02020503060305020303" pitchFamily="18" charset="0"/>
                        </a:rPr>
                        <a:t>4-6 år</a:t>
                      </a:r>
                    </a:p>
                    <a:p>
                      <a:r>
                        <a:rPr lang="nb-NO" sz="1000" dirty="0">
                          <a:latin typeface="Bell MT" panose="02020503060305020303" pitchFamily="18" charset="0"/>
                        </a:rPr>
                        <a:t>Se</a:t>
                      </a:r>
                      <a:r>
                        <a:rPr lang="nb-NO" sz="1000" baseline="0" dirty="0">
                          <a:latin typeface="Bell MT" panose="02020503060305020303" pitchFamily="18" charset="0"/>
                        </a:rPr>
                        <a:t> betydning i det å ta vare på seg selv, andre og omgivelsene rundt.</a:t>
                      </a:r>
                      <a:endParaRPr lang="nb-NO" sz="1000" dirty="0">
                        <a:latin typeface="Bell MT" panose="02020503060305020303" pitchFamily="18" charset="0"/>
                        <a:cs typeface="Arial" panose="020B0604020202020204" pitchFamily="34" charset="0"/>
                      </a:endParaRPr>
                    </a:p>
                  </a:txBody>
                  <a:tcPr/>
                </a:tc>
                <a:tc>
                  <a:txBody>
                    <a:bodyPr/>
                    <a:lstStyle/>
                    <a:p>
                      <a:r>
                        <a:rPr lang="nb-NO" sz="1000" dirty="0">
                          <a:latin typeface="Bell MT" panose="02020503060305020303" pitchFamily="18" charset="0"/>
                        </a:rPr>
                        <a:t>Oppleve glede</a:t>
                      </a:r>
                      <a:r>
                        <a:rPr lang="nb-NO" sz="1000" baseline="0" dirty="0">
                          <a:latin typeface="Bell MT" panose="02020503060305020303" pitchFamily="18" charset="0"/>
                        </a:rPr>
                        <a:t> ved å bruke koppen og få gode erfaringer med friluftsliv til ulike årstider.</a:t>
                      </a:r>
                    </a:p>
                    <a:p>
                      <a:r>
                        <a:rPr lang="nb-NO" sz="1000" baseline="0" dirty="0">
                          <a:latin typeface="Bell MT" panose="02020503060305020303" pitchFamily="18" charset="0"/>
                        </a:rPr>
                        <a:t>Innarbeide faste rutiner for hygiene, ved toalettbesøk og før måltider.</a:t>
                      </a:r>
                    </a:p>
                    <a:p>
                      <a:r>
                        <a:rPr lang="nb-NO" sz="1000" baseline="0" dirty="0">
                          <a:latin typeface="Bell MT" panose="02020503060305020303" pitchFamily="18" charset="0"/>
                        </a:rPr>
                        <a:t>Få kunnskap om menneskekroppen og få forståelse av viktigheten av et sunt kosthold.</a:t>
                      </a:r>
                    </a:p>
                    <a:p>
                      <a:r>
                        <a:rPr lang="nb-NO" sz="1000" baseline="0" dirty="0">
                          <a:latin typeface="Bell MT" panose="02020503060305020303" pitchFamily="18" charset="0"/>
                        </a:rPr>
                        <a:t>Forståelse for hvordan man tar vare på miljøet.  </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3"/>
                  </a:ext>
                </a:extLst>
              </a:tr>
              <a:tr h="356102">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nb-NO" sz="1000" dirty="0">
                        <a:latin typeface="Bell MT" panose="02020503060305020303" pitchFamily="18" charset="0"/>
                        <a:cs typeface="Arial" panose="020B0604020202020204" pitchFamily="34" charset="0"/>
                      </a:endParaRPr>
                    </a:p>
                  </a:txBody>
                  <a:tcPr/>
                </a:tc>
                <a:tc>
                  <a:txBody>
                    <a:bodyPr/>
                    <a:lstStyle/>
                    <a:p>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4"/>
                  </a:ext>
                </a:extLst>
              </a:tr>
              <a:tr h="0">
                <a:tc vMerge="1">
                  <a:txBody>
                    <a:bodyPr/>
                    <a:lstStyle/>
                    <a:p>
                      <a:endParaRPr lang="nb-NO"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nb-NO" sz="1000" dirty="0">
                          <a:latin typeface="Bell MT" panose="02020503060305020303" pitchFamily="18" charset="0"/>
                        </a:rPr>
                        <a:t>Voksenrollen</a:t>
                      </a:r>
                      <a:endParaRPr lang="nb-NO" sz="1000" dirty="0">
                        <a:latin typeface="Bell MT" panose="02020503060305020303" pitchFamily="18" charset="0"/>
                        <a:cs typeface="Arial" panose="020B0604020202020204" pitchFamily="34" charset="0"/>
                      </a:endParaRPr>
                    </a:p>
                  </a:txBody>
                  <a:tcPr/>
                </a:tc>
                <a:tc>
                  <a:txBody>
                    <a:bodyPr/>
                    <a:lstStyle/>
                    <a:p>
                      <a:r>
                        <a:rPr lang="nb-NO" sz="1000" dirty="0">
                          <a:latin typeface="Bell MT" panose="02020503060305020303" pitchFamily="18" charset="0"/>
                        </a:rPr>
                        <a:t>Skal</a:t>
                      </a:r>
                      <a:r>
                        <a:rPr lang="nb-NO" sz="1000" baseline="0" dirty="0">
                          <a:latin typeface="Bell MT" panose="02020503060305020303" pitchFamily="18" charset="0"/>
                        </a:rPr>
                        <a:t> være aktive og tilstedeværende, støtte og utfordre barna til variert kroppslig leik og anerkjenne barnets mestring. Bidra til at barna kan tilegne seg gode vaner, holdninger og kunnskaper om kost, hygiene, aktivitet og hvile. </a:t>
                      </a:r>
                      <a:endParaRPr lang="nb-NO" sz="1000" dirty="0">
                        <a:latin typeface="Bell MT" panose="02020503060305020303" pitchFamily="18"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8" name="TekstSylinder 7"/>
          <p:cNvSpPr txBox="1"/>
          <p:nvPr/>
        </p:nvSpPr>
        <p:spPr>
          <a:xfrm>
            <a:off x="4511824" y="1412776"/>
            <a:ext cx="360040" cy="3785652"/>
          </a:xfrm>
          <a:prstGeom prst="rect">
            <a:avLst/>
          </a:prstGeom>
          <a:noFill/>
        </p:spPr>
        <p:txBody>
          <a:bodyPr wrap="square" rtlCol="0">
            <a:spAutoFit/>
          </a:bodyPr>
          <a:lstStyle/>
          <a:p>
            <a:r>
              <a:rPr lang="nb-NO" sz="2400" dirty="0" err="1">
                <a:latin typeface="Algerian" panose="04020705040A02060702" pitchFamily="82" charset="0"/>
              </a:rPr>
              <a:t>Progres</a:t>
            </a:r>
            <a:endParaRPr lang="nb-NO" sz="2400" dirty="0">
              <a:latin typeface="Algerian" panose="04020705040A02060702" pitchFamily="82" charset="0"/>
            </a:endParaRPr>
          </a:p>
          <a:p>
            <a:r>
              <a:rPr lang="nb-NO" sz="2400" dirty="0" err="1">
                <a:latin typeface="Algerian" panose="04020705040A02060702" pitchFamily="82" charset="0"/>
              </a:rPr>
              <a:t>jon</a:t>
            </a:r>
            <a:r>
              <a:rPr lang="nb-NO" sz="2400" dirty="0">
                <a:latin typeface="Algerian" panose="04020705040A02060702" pitchFamily="82" charset="0"/>
              </a:rPr>
              <a:t> </a:t>
            </a:r>
          </a:p>
        </p:txBody>
      </p:sp>
    </p:spTree>
    <p:extLst>
      <p:ext uri="{BB962C8B-B14F-4D97-AF65-F5344CB8AC3E}">
        <p14:creationId xmlns:p14="http://schemas.microsoft.com/office/powerpoint/2010/main" val="1510420559"/>
      </p:ext>
    </p:extLst>
  </p:cSld>
  <p:clrMapOvr>
    <a:masterClrMapping/>
  </p:clrMapOvr>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82C731D54844347928386C9C3CA9D0D" ma:contentTypeVersion="22" ma:contentTypeDescription="Opprett et nytt dokument." ma:contentTypeScope="" ma:versionID="e5b7fcab78ce778dca27e79b1c19de96">
  <xsd:schema xmlns:xsd="http://www.w3.org/2001/XMLSchema" xmlns:xs="http://www.w3.org/2001/XMLSchema" xmlns:p="http://schemas.microsoft.com/office/2006/metadata/properties" xmlns:ns2="9d34594a-5ffd-4415-99b5-8ea865bfd735" xmlns:ns3="5129626c-273e-4c96-9fef-54f37b96679c" targetNamespace="http://schemas.microsoft.com/office/2006/metadata/properties" ma:root="true" ma:fieldsID="a16d09ce529f327de6de91f80fecb4b4" ns2:_="" ns3:_="">
    <xsd:import namespace="9d34594a-5ffd-4415-99b5-8ea865bfd735"/>
    <xsd:import namespace="5129626c-273e-4c96-9fef-54f37b9667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Status" minOccurs="0"/>
                <xsd:element ref="ns2:MediaServiceSearchProperties" minOccurs="0"/>
                <xsd:element ref="ns2:Archived" minOccurs="0"/>
                <xsd:element ref="ns2:ArchivedBy" minOccurs="0"/>
                <xsd:element ref="ns2:Archived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34594a-5ffd-4415-99b5-8ea865bfd7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05cf0889-4029-4fc8-8876-0189584ac3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Status" ma:index="25" nillable="true" ma:displayName="Status" ma:format="Dropdown" ma:internalName="Statu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Archived" ma:index="27" nillable="true" ma:displayName="Arkivert" ma:internalName="Archived">
      <xsd:simpleType>
        <xsd:restriction base="dms:DateTime"/>
      </xsd:simpleType>
    </xsd:element>
    <xsd:element name="ArchivedBy" ma:index="28" nillable="true" ma:displayName="Arkivert av" ma:internalName="ArchivedBy">
      <xsd:simpleType>
        <xsd:restriction base="dms:Text"/>
      </xsd:simpleType>
    </xsd:element>
    <xsd:element name="ArchivedTo" ma:index="29" nillable="true" ma:displayName="Arkivert til" ma:internalName="ArchivedTo">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29626c-273e-4c96-9fef-54f37b96679c"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d2d8e7a-2282-4ed7-be24-d9c4aff7adbd}" ma:internalName="TaxCatchAll" ma:showField="CatchAllData" ma:web="5129626c-273e-4c96-9fef-54f37b9667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129626c-273e-4c96-9fef-54f37b96679c">
      <UserInfo>
        <DisplayName>Inger Johannessen</DisplayName>
        <AccountId>23</AccountId>
        <AccountType/>
      </UserInfo>
    </SharedWithUsers>
    <ArchivedBy xmlns="9d34594a-5ffd-4415-99b5-8ea865bfd735" xsi:nil="true"/>
    <lcf76f155ced4ddcb4097134ff3c332f xmlns="9d34594a-5ffd-4415-99b5-8ea865bfd735">
      <Terms xmlns="http://schemas.microsoft.com/office/infopath/2007/PartnerControls"/>
    </lcf76f155ced4ddcb4097134ff3c332f>
    <ArchivedTo xmlns="9d34594a-5ffd-4415-99b5-8ea865bfd735">
      <Url xsi:nil="true"/>
      <Description xsi:nil="true"/>
    </ArchivedTo>
    <TaxCatchAll xmlns="5129626c-273e-4c96-9fef-54f37b96679c" xsi:nil="true"/>
    <Status xmlns="9d34594a-5ffd-4415-99b5-8ea865bfd735" xsi:nil="true"/>
    <Archived xmlns="9d34594a-5ffd-4415-99b5-8ea865bfd735" xsi:nil="true"/>
  </documentManagement>
</p:properties>
</file>

<file path=customXml/itemProps1.xml><?xml version="1.0" encoding="utf-8"?>
<ds:datastoreItem xmlns:ds="http://schemas.openxmlformats.org/officeDocument/2006/customXml" ds:itemID="{7888C7A2-E7DF-4D33-A819-C54BDC4AD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34594a-5ffd-4415-99b5-8ea865bfd735"/>
    <ds:schemaRef ds:uri="5129626c-273e-4c96-9fef-54f37b9667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FCA4EB-C0EF-4C08-8AFF-E68F85AE4E83}">
  <ds:schemaRefs>
    <ds:schemaRef ds:uri="http://schemas.microsoft.com/sharepoint/v3/contenttype/forms"/>
  </ds:schemaRefs>
</ds:datastoreItem>
</file>

<file path=customXml/itemProps3.xml><?xml version="1.0" encoding="utf-8"?>
<ds:datastoreItem xmlns:ds="http://schemas.openxmlformats.org/officeDocument/2006/customXml" ds:itemID="{50050432-8459-4F1B-949F-0C6FF95BC1DC}">
  <ds:schemaRefs>
    <ds:schemaRef ds:uri="http://schemas.openxmlformats.org/package/2006/metadata/core-propertie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a7128b03-a01b-4cbb-937c-350bf6908444"/>
    <ds:schemaRef ds:uri="http://schemas.microsoft.com/office/2006/metadata/properties"/>
    <ds:schemaRef ds:uri="http://purl.org/dc/dcmitype/"/>
    <ds:schemaRef ds:uri="5129626c-273e-4c96-9fef-54f37b96679c"/>
    <ds:schemaRef ds:uri="9d34594a-5ffd-4415-99b5-8ea865bfd735"/>
  </ds:schemaRefs>
</ds:datastoreItem>
</file>

<file path=docProps/app.xml><?xml version="1.0" encoding="utf-8"?>
<Properties xmlns="http://schemas.openxmlformats.org/officeDocument/2006/extended-properties" xmlns:vt="http://schemas.openxmlformats.org/officeDocument/2006/docPropsVTypes">
  <Template>Facet</Template>
  <TotalTime>3570</TotalTime>
  <Words>4292</Words>
  <Application>Microsoft Office PowerPoint</Application>
  <PresentationFormat>Widescreen</PresentationFormat>
  <Paragraphs>497</Paragraphs>
  <Slides>16</Slides>
  <Notes>0</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16</vt:i4>
      </vt:variant>
    </vt:vector>
  </HeadingPairs>
  <TitlesOfParts>
    <vt:vector size="27" baseType="lpstr">
      <vt:lpstr>Algerian</vt:lpstr>
      <vt:lpstr>Arial</vt:lpstr>
      <vt:lpstr>Bell MT</vt:lpstr>
      <vt:lpstr>Calibri</vt:lpstr>
      <vt:lpstr>Kristen ITC</vt:lpstr>
      <vt:lpstr>Symbol</vt:lpstr>
      <vt:lpstr>Tempus Sans ITC</vt:lpstr>
      <vt:lpstr>Times New Roman</vt:lpstr>
      <vt:lpstr>Trebuchet MS</vt:lpstr>
      <vt:lpstr>Wingdings 3</vt:lpstr>
      <vt:lpstr>Fasett</vt:lpstr>
      <vt:lpstr>PowerPoint-presentasjon</vt:lpstr>
      <vt:lpstr>Avdelinger ved Høylandet barnehage           Styrer: Tove Vang   </vt:lpstr>
      <vt:lpstr>PowerPoint-presentasjon</vt:lpstr>
      <vt:lpstr>PowerPoint-presentasjon</vt:lpstr>
      <vt:lpstr>PowerPoint-presentasjon</vt:lpstr>
      <vt:lpstr>PowerPoint-presentasjon</vt:lpstr>
      <vt:lpstr>PowerPoint-presentasjon</vt:lpstr>
      <vt:lpstr>PowerPoint-presentasjon</vt:lpstr>
      <vt:lpstr>Kropp, bevegelse, mat og helse</vt:lpstr>
      <vt:lpstr>Antall, rom og form</vt:lpstr>
      <vt:lpstr>Kunst, kultur og kreativitet</vt:lpstr>
      <vt:lpstr>Natur, miljø og teknologi</vt:lpstr>
      <vt:lpstr>Etikk, religion og filosofi</vt:lpstr>
      <vt:lpstr>Nærmiljø og samfunn</vt:lpstr>
      <vt:lpstr>Kommunikasjon, språk og tekst</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Anita Songe</dc:creator>
  <cp:lastModifiedBy>Tove Vang</cp:lastModifiedBy>
  <cp:revision>45</cp:revision>
  <dcterms:created xsi:type="dcterms:W3CDTF">2022-09-19T12:59:16Z</dcterms:created>
  <dcterms:modified xsi:type="dcterms:W3CDTF">2024-09-26T05:48:56Z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0x010100182C731D54844347928386C9C3CA9D0D</vt:lpwstr>
  </property>
  <property fmtid="{D5CDD505-2E9C-101B-9397-08002B2CF9AE}" pid="3" name="MediaServiceImageTags">
    <vt:lpwstr/>
  </property>
</Properties>
</file>